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4" r:id="rId6"/>
  </p:sldMasterIdLst>
  <p:notesMasterIdLst>
    <p:notesMasterId r:id="rId28"/>
  </p:notesMasterIdLst>
  <p:sldIdLst>
    <p:sldId id="257" r:id="rId7"/>
    <p:sldId id="479" r:id="rId8"/>
    <p:sldId id="485" r:id="rId9"/>
    <p:sldId id="1359" r:id="rId10"/>
    <p:sldId id="1360" r:id="rId11"/>
    <p:sldId id="404" r:id="rId12"/>
    <p:sldId id="1369" r:id="rId13"/>
    <p:sldId id="371" r:id="rId14"/>
    <p:sldId id="1367" r:id="rId15"/>
    <p:sldId id="1363" r:id="rId16"/>
    <p:sldId id="1364" r:id="rId17"/>
    <p:sldId id="374" r:id="rId18"/>
    <p:sldId id="383" r:id="rId19"/>
    <p:sldId id="1365" r:id="rId20"/>
    <p:sldId id="1370" r:id="rId21"/>
    <p:sldId id="1371" r:id="rId22"/>
    <p:sldId id="1373" r:id="rId23"/>
    <p:sldId id="1374" r:id="rId24"/>
    <p:sldId id="1368" r:id="rId25"/>
    <p:sldId id="1375" r:id="rId26"/>
    <p:sldId id="1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FC6F9-9420-40BF-8BC7-0A794C129C8E}"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F0E9C-1E36-4C99-9FEE-23254B11041D}" type="slidenum">
              <a:rPr lang="en-US" smtClean="0"/>
              <a:t>‹#›</a:t>
            </a:fld>
            <a:endParaRPr lang="en-US"/>
          </a:p>
        </p:txBody>
      </p:sp>
    </p:spTree>
    <p:extLst>
      <p:ext uri="{BB962C8B-B14F-4D97-AF65-F5344CB8AC3E}">
        <p14:creationId xmlns:p14="http://schemas.microsoft.com/office/powerpoint/2010/main" val="2822506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dirty="0">
                <a:effectLst/>
                <a:latin typeface="Times New Roman" panose="02020603050405020304" pitchFamily="18" charset="0"/>
                <a:ea typeface="Arial Unicode MS" panose="020B0604020202020204" pitchFamily="34" charset="-128"/>
                <a:cs typeface="Times New Roman" panose="02020603050405020304" pitchFamily="18" charset="0"/>
              </a:rPr>
              <a:t>Hugh J. Watson is a Professor of MIS in the Terry College of Business at the University of Georgia.  Hugh is a leading scholar and authority on business intelligence and analytics, having authored 24 books and over 200 scholarly journal articles.  Hugh helped develop the conceptual foundation for decision support systems in the 1970’s, researched the development and implementation of executive information systems in the 1980’s, and for the past twenty years has specialized in data warehousing, BI, and analytics.  Dr. Watson has consulted with numerous global organizations, including the World Bank, Intel, IBM, Conoco, and Glaxo, and conducted hundreds of executive development programs.  Hugh is a Fellow of the Association for Information Systems and The Data Warehousing Institute and is the Senior Editor of the </a:t>
            </a:r>
            <a:r>
              <a:rPr lang="en-US" sz="1200" i="1" dirty="0">
                <a:effectLst/>
                <a:latin typeface="Times New Roman" panose="02020603050405020304" pitchFamily="18" charset="0"/>
                <a:ea typeface="Arial Unicode MS" panose="020B0604020202020204" pitchFamily="34" charset="-128"/>
                <a:cs typeface="Times New Roman" panose="02020603050405020304" pitchFamily="18" charset="0"/>
              </a:rPr>
              <a:t>Business Intelligence Journal.  </a:t>
            </a:r>
            <a:r>
              <a:rPr lang="en-US" sz="1200" dirty="0">
                <a:effectLst/>
                <a:latin typeface="Times New Roman" panose="02020603050405020304" pitchFamily="18" charset="0"/>
                <a:ea typeface="Arial Unicode MS" panose="020B0604020202020204" pitchFamily="34" charset="-128"/>
                <a:cs typeface="Times New Roman" panose="02020603050405020304" pitchFamily="18" charset="0"/>
              </a:rPr>
              <a:t>He is also the founder and a Fellow of the Teradata University Network, a free portal for faculty and students who want to learn about data warehousing, BI/DSS, analytics, and database. For 20 years, Hugh was the consulting editor for John Wiley &amp; Sons’ MIS series.  </a:t>
            </a:r>
            <a:endParaRPr lang="en-US" sz="1100" dirty="0">
              <a:effectLst/>
              <a:latin typeface="Arial Unicode MS" panose="020B0604020202020204" pitchFamily="34" charset="-128"/>
              <a:ea typeface="Arial Unicode MS" panose="020B0604020202020204" pitchFamily="34"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819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50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 with data science requires more than algorithms.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227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schools</a:t>
            </a:r>
            <a:r>
              <a:rPr lang="en-US" baseline="0" dirty="0"/>
              <a:t> like Terry offer courses, concentrations, and degrees in data science (we call it business analytics), but similar opportunities exist across campus. Any discipline that has lots of data that needs to be analyzed is likely to be involved in data science.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0387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268409-F896-4CF5-86DA-1C89BD5671AB}"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3516490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382109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4224648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2A74-B0F3-A14A-8267-241E508D12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5D7EF-E935-7249-9715-E2CF1823C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80C7E-BD44-7B4B-ABC5-4DD59548B2FC}"/>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A5842908-A318-6246-89B1-F43AC2777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2D0F8-4DAD-9844-98F6-718719A0E0C8}"/>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1287831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C537-7FBB-2049-A022-F028FD1444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8C87F7-A593-CC41-A8E3-7AE6210F94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CF43C-3B09-274D-9401-A07F01C96CFF}"/>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F40D2EE2-FF96-6446-91BA-A050C2AB9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EC5B0-C962-6941-A951-CF36DBA259CC}"/>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1618268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83AD-0D49-BF4F-B160-BBFAB5077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0FEE53-2D93-704A-9B44-B45F850DD0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396A6B-1FE7-3A47-AFDC-C99A91761653}"/>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95BF3F45-01AE-3D4D-8196-B635D409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E89A0-6D0F-2542-99F1-C7D5349D0C0C}"/>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1136701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882E-820F-CE4B-8A0F-6A4E2727D1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27358-0635-AE48-A96F-24B5AB644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0FC73-5713-ED4B-84C0-46E114941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1430E2-4037-1A40-8730-3D3BDA45D8DD}"/>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6" name="Footer Placeholder 5">
            <a:extLst>
              <a:ext uri="{FF2B5EF4-FFF2-40B4-BE49-F238E27FC236}">
                <a16:creationId xmlns:a16="http://schemas.microsoft.com/office/drawing/2014/main" id="{E3A79485-0AF0-9241-8173-601623CF74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DA1C41-BA3E-4446-A4A7-35980F0B30CE}"/>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259716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01AF-BF23-094C-849C-126134AD7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4F248D-33B5-1C4F-B0C5-F4EB82EF1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64DFB6-E6F8-D549-87E4-7C03123EF1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9657A-6A42-2440-AF9E-5A16A617F9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A9EEA-89D4-7847-9643-22D2D23280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36D845-A5B7-DC40-B8A5-75BA4F0E0D48}"/>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8" name="Footer Placeholder 7">
            <a:extLst>
              <a:ext uri="{FF2B5EF4-FFF2-40B4-BE49-F238E27FC236}">
                <a16:creationId xmlns:a16="http://schemas.microsoft.com/office/drawing/2014/main" id="{EE184AA6-7C84-A84A-92F9-9B8F2D6048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390854-8E95-284B-A4AB-1F360360EB05}"/>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3219797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EE2B-ED2F-9F4F-8A4E-C89BAAAB98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CAF43A-C3ED-5140-BA69-296B75180D33}"/>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4" name="Footer Placeholder 3">
            <a:extLst>
              <a:ext uri="{FF2B5EF4-FFF2-40B4-BE49-F238E27FC236}">
                <a16:creationId xmlns:a16="http://schemas.microsoft.com/office/drawing/2014/main" id="{C9CB6CD7-0A19-1843-BFE9-A861C39F7F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7450D-A907-3D4F-8148-14C9F4701072}"/>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3090204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13795-CCE4-FB40-BF7F-A8BB01E3D005}"/>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3" name="Footer Placeholder 2">
            <a:extLst>
              <a:ext uri="{FF2B5EF4-FFF2-40B4-BE49-F238E27FC236}">
                <a16:creationId xmlns:a16="http://schemas.microsoft.com/office/drawing/2014/main" id="{A153EDB4-7F6B-EF4B-823D-DD4AEEDB72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43993-3C3E-1E43-AA87-B1BC32F8449D}"/>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2402176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A5AC-46F7-3043-8969-B560EA3052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A9E6EA-2ED1-854D-89B6-8E3774A310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6AE0E-A78C-E845-AEDB-8AC503FC0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2E4D8-1D51-384D-ABB3-43EDE6210D80}"/>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6" name="Footer Placeholder 5">
            <a:extLst>
              <a:ext uri="{FF2B5EF4-FFF2-40B4-BE49-F238E27FC236}">
                <a16:creationId xmlns:a16="http://schemas.microsoft.com/office/drawing/2014/main" id="{1E8DFFA5-CF84-A742-AD2A-248F9D1E4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825E7E-C461-A347-9BAC-94DC44E34F34}"/>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436301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3736362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FAE2-7D2E-C046-9053-81F29D335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95B1CB-30DE-FD45-ADBD-8A2453D7F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A2A26A-D91D-7242-8F6C-98A99B14B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5F4FD-BE99-4F47-A7C8-A39D670BDC78}"/>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6" name="Footer Placeholder 5">
            <a:extLst>
              <a:ext uri="{FF2B5EF4-FFF2-40B4-BE49-F238E27FC236}">
                <a16:creationId xmlns:a16="http://schemas.microsoft.com/office/drawing/2014/main" id="{47E8AFA1-ED3F-B943-B76E-D1A6808998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74B2A-D293-4940-87B1-CBF2EBCF3E12}"/>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2827548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DD45-5EBA-294A-BA6D-3D7762A577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A3CC97-712A-5247-9C27-C929D01C33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94B7F-C969-1049-9A5D-836887F6CDB6}"/>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AE52386C-1388-AE4D-BF47-43175F661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9877D-4FB7-E94D-9DC3-A01377EB6BAA}"/>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2732082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E738D-0F88-5644-BCD0-9DC5ABBAEA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5D6F4-8A0E-494E-B0F8-D7D65D79AD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82B96-07BD-B949-8CC4-C93193CDB9F5}"/>
              </a:ext>
            </a:extLst>
          </p:cNvPr>
          <p:cNvSpPr>
            <a:spLocks noGrp="1"/>
          </p:cNvSpPr>
          <p:nvPr>
            <p:ph type="dt" sz="half" idx="10"/>
          </p:nvPr>
        </p:nvSpPr>
        <p:spPr/>
        <p:txBody>
          <a:body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5C0A7F68-DAFC-C94B-A7A1-ACB76C855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0DBFA-CEA6-EB46-8C29-6E85C0B1089E}"/>
              </a:ext>
            </a:extLst>
          </p:cNvPr>
          <p:cNvSpPr>
            <a:spLocks noGrp="1"/>
          </p:cNvSpPr>
          <p:nvPr>
            <p:ph type="sldNum" sz="quarter" idx="12"/>
          </p:nvPr>
        </p:nvSpPr>
        <p:spPr/>
        <p:txBody>
          <a:bodyPr/>
          <a:lstStyle/>
          <a:p>
            <a:fld id="{9187A0BA-6F65-0A47-BA1F-FE72D9DA18F7}" type="slidenum">
              <a:rPr lang="en-US" smtClean="0"/>
              <a:t>‹#›</a:t>
            </a:fld>
            <a:endParaRPr lang="en-US"/>
          </a:p>
        </p:txBody>
      </p:sp>
    </p:spTree>
    <p:extLst>
      <p:ext uri="{BB962C8B-B14F-4D97-AF65-F5344CB8AC3E}">
        <p14:creationId xmlns:p14="http://schemas.microsoft.com/office/powerpoint/2010/main" val="2183895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5678BAE-33F0-4DE4-832C-238B8512D7C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05956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F81D228-88B8-4218-A305-894E12B9FF6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69540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9A8E59-91A2-40D9-82B8-6A38B95A0F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811285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D2FB8C-C482-4DEA-B25C-326C41BC848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429453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4F8DB5C-9467-4A01-8444-4FC01C5625C1}"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968109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ED286D2-B2E4-410D-A4D4-83E3A9763D84}"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921703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22613AB-72ED-43C2-93A8-3E609E3CDC7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20744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268409-F896-4CF5-86DA-1C89BD5671AB}"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425666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9E3C6CD-D006-45AB-8669-462618090F1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706920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5422E7C-D099-4439-BA75-9668100EE6D6}"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4423772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5ACE429-8A1B-4E41-95B1-FCD1BE5F1FC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9480253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521200-938E-4871-B05D-C71206B61EF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381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268409-F896-4CF5-86DA-1C89BD5671AB}"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241317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268409-F896-4CF5-86DA-1C89BD5671AB}"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131033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268409-F896-4CF5-86DA-1C89BD5671AB}"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287507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68409-F896-4CF5-86DA-1C89BD5671AB}" type="datetimeFigureOut">
              <a:rPr lang="en-US" smtClean="0"/>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66664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268409-F896-4CF5-86DA-1C89BD5671AB}"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209260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268409-F896-4CF5-86DA-1C89BD5671AB}"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4036307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68409-F896-4CF5-86DA-1C89BD5671AB}" type="datetimeFigureOut">
              <a:rPr lang="en-US" smtClean="0"/>
              <a:t>8/8/2024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39445-8239-48DF-85E4-47BC8C9F821B}" type="slidenum">
              <a:rPr lang="en-US" smtClean="0"/>
              <a:t>‹#›</a:t>
            </a:fld>
            <a:endParaRPr lang="en-US"/>
          </a:p>
        </p:txBody>
      </p:sp>
    </p:spTree>
    <p:extLst>
      <p:ext uri="{BB962C8B-B14F-4D97-AF65-F5344CB8AC3E}">
        <p14:creationId xmlns:p14="http://schemas.microsoft.com/office/powerpoint/2010/main" val="4156111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79B52B-A585-8245-870F-7CBE47B922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3B0173-E8E3-3A44-8121-55249E1EB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40053-8397-4344-B2BD-84B5FF47F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EBB1E1-BD86-B146-A852-D906FDEABB29}" type="datetimeFigureOut">
              <a:rPr lang="en-US" smtClean="0"/>
              <a:t>8/8/2024</a:t>
            </a:fld>
            <a:endParaRPr lang="en-US"/>
          </a:p>
        </p:txBody>
      </p:sp>
      <p:sp>
        <p:nvSpPr>
          <p:cNvPr id="5" name="Footer Placeholder 4">
            <a:extLst>
              <a:ext uri="{FF2B5EF4-FFF2-40B4-BE49-F238E27FC236}">
                <a16:creationId xmlns:a16="http://schemas.microsoft.com/office/drawing/2014/main" id="{43454397-6D80-884B-8F33-BE17D3BFFF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A23632-A0A8-E545-90CF-7724109F3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7A0BA-6F65-0A47-BA1F-FE72D9DA18F7}" type="slidenum">
              <a:rPr lang="en-US" smtClean="0"/>
              <a:t>‹#›</a:t>
            </a:fld>
            <a:endParaRPr lang="en-US"/>
          </a:p>
        </p:txBody>
      </p:sp>
    </p:spTree>
    <p:extLst>
      <p:ext uri="{BB962C8B-B14F-4D97-AF65-F5344CB8AC3E}">
        <p14:creationId xmlns:p14="http://schemas.microsoft.com/office/powerpoint/2010/main" val="18500910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prstClr val="black"/>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prstClr val="black"/>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fld id="{10DAA977-3D81-4C2D-B244-9E80BEA68D8B}" type="slidenum">
              <a:rPr lang="en-US">
                <a:solidFill>
                  <a:prstClr val="black"/>
                </a:solidFill>
              </a:rPr>
              <a:pPr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8171728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470025"/>
          </a:xfrm>
        </p:spPr>
        <p:txBody>
          <a:bodyPr>
            <a:normAutofit fontScale="90000"/>
          </a:bodyPr>
          <a:lstStyle/>
          <a:p>
            <a:r>
              <a:rPr lang="en-US" b="1" i="1" dirty="0">
                <a:latin typeface="Arial" panose="020B0604020202020204" pitchFamily="34" charset="0"/>
                <a:cs typeface="Arial" panose="020B0604020202020204" pitchFamily="34" charset="0"/>
              </a:rPr>
              <a:t>MIST 6360</a:t>
            </a:r>
            <a:br>
              <a:rPr lang="en-US" b="1" i="1" dirty="0">
                <a:latin typeface="Arial" panose="020B0604020202020204" pitchFamily="34" charset="0"/>
                <a:cs typeface="Arial" panose="020B0604020202020204" pitchFamily="34" charset="0"/>
              </a:rPr>
            </a:br>
            <a:r>
              <a:rPr lang="en-US" b="1" i="1" dirty="0">
                <a:latin typeface="Arial" panose="020B0604020202020204" pitchFamily="34" charset="0"/>
                <a:cs typeface="Arial" panose="020B0604020202020204" pitchFamily="34" charset="0"/>
              </a:rPr>
              <a:t>Introduction to Business Analytics</a:t>
            </a:r>
          </a:p>
        </p:txBody>
      </p:sp>
      <p:sp>
        <p:nvSpPr>
          <p:cNvPr id="3" name="Subtitle 2"/>
          <p:cNvSpPr>
            <a:spLocks noGrp="1"/>
          </p:cNvSpPr>
          <p:nvPr>
            <p:ph type="subTitle" idx="1"/>
          </p:nvPr>
        </p:nvSpPr>
        <p:spPr/>
        <p:txBody>
          <a:bodyPr/>
          <a:lstStyle/>
          <a:p>
            <a:r>
              <a:rPr lang="en-US" b="1" dirty="0">
                <a:latin typeface="Arial" panose="020B0604020202020204" pitchFamily="34" charset="0"/>
                <a:cs typeface="Arial" panose="020B0604020202020204" pitchFamily="34" charset="0"/>
              </a:rPr>
              <a:t>Hugh J. Watson</a:t>
            </a:r>
          </a:p>
          <a:p>
            <a:r>
              <a:rPr lang="en-US" b="1" dirty="0">
                <a:latin typeface="Arial" panose="020B0604020202020204" pitchFamily="34" charset="0"/>
                <a:cs typeface="Arial" panose="020B0604020202020204" pitchFamily="34" charset="0"/>
              </a:rPr>
              <a:t>Professor of MIS</a:t>
            </a:r>
          </a:p>
        </p:txBody>
      </p:sp>
      <p:pic>
        <p:nvPicPr>
          <p:cNvPr id="1026" name="Picture 2" descr="UGA's Terry College of Business Dedicates Ivester Hall and Orkin ...">
            <a:extLst>
              <a:ext uri="{FF2B5EF4-FFF2-40B4-BE49-F238E27FC236}">
                <a16:creationId xmlns:a16="http://schemas.microsoft.com/office/drawing/2014/main" id="{83477B1B-7B89-4F17-BA5B-1FD966D3F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93" y="4310743"/>
            <a:ext cx="2955321" cy="208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4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data storage&#10;&#10;Description automatically generated">
            <a:extLst>
              <a:ext uri="{FF2B5EF4-FFF2-40B4-BE49-F238E27FC236}">
                <a16:creationId xmlns:a16="http://schemas.microsoft.com/office/drawing/2014/main" id="{FFC35056-770C-6C8E-29A7-6B8634D412E9}"/>
              </a:ext>
            </a:extLst>
          </p:cNvPr>
          <p:cNvPicPr>
            <a:picLocks noChangeAspect="1"/>
          </p:cNvPicPr>
          <p:nvPr/>
        </p:nvPicPr>
        <p:blipFill>
          <a:blip r:embed="rId2"/>
          <a:stretch>
            <a:fillRect/>
          </a:stretch>
        </p:blipFill>
        <p:spPr>
          <a:xfrm>
            <a:off x="1068225" y="2523077"/>
            <a:ext cx="9631110" cy="2800953"/>
          </a:xfrm>
          <a:prstGeom prst="rect">
            <a:avLst/>
          </a:prstGeom>
        </p:spPr>
      </p:pic>
      <p:sp>
        <p:nvSpPr>
          <p:cNvPr id="3" name="TextBox 2">
            <a:extLst>
              <a:ext uri="{FF2B5EF4-FFF2-40B4-BE49-F238E27FC236}">
                <a16:creationId xmlns:a16="http://schemas.microsoft.com/office/drawing/2014/main" id="{254EAB16-9490-F43E-F69F-A85DF83902E3}"/>
              </a:ext>
            </a:extLst>
          </p:cNvPr>
          <p:cNvSpPr txBox="1"/>
          <p:nvPr/>
        </p:nvSpPr>
        <p:spPr>
          <a:xfrm>
            <a:off x="1837346" y="1034041"/>
            <a:ext cx="7956133" cy="707886"/>
          </a:xfrm>
          <a:prstGeom prst="rect">
            <a:avLst/>
          </a:prstGeom>
          <a:noFill/>
        </p:spPr>
        <p:txBody>
          <a:bodyPr wrap="square" rtlCol="0">
            <a:spAutoFit/>
          </a:bodyPr>
          <a:lstStyle/>
          <a:p>
            <a:pPr algn="ctr"/>
            <a:r>
              <a:rPr lang="en-US" sz="4000" b="1" dirty="0"/>
              <a:t>Data Science History</a:t>
            </a:r>
          </a:p>
        </p:txBody>
      </p:sp>
    </p:spTree>
    <p:extLst>
      <p:ext uri="{BB962C8B-B14F-4D97-AF65-F5344CB8AC3E}">
        <p14:creationId xmlns:p14="http://schemas.microsoft.com/office/powerpoint/2010/main" val="3024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F0CE-CF8D-2CFE-9C4F-A530684B3796}"/>
              </a:ext>
            </a:extLst>
          </p:cNvPr>
          <p:cNvSpPr>
            <a:spLocks noGrp="1"/>
          </p:cNvSpPr>
          <p:nvPr>
            <p:ph type="title"/>
          </p:nvPr>
        </p:nvSpPr>
        <p:spPr/>
        <p:txBody>
          <a:bodyPr/>
          <a:lstStyle/>
          <a:p>
            <a:r>
              <a:rPr lang="en-US" b="1" dirty="0">
                <a:solidFill>
                  <a:schemeClr val="tx1"/>
                </a:solidFill>
              </a:rPr>
              <a:t>The Analytics Application “Stack”</a:t>
            </a:r>
          </a:p>
        </p:txBody>
      </p:sp>
      <p:sp>
        <p:nvSpPr>
          <p:cNvPr id="3" name="Content Placeholder 2">
            <a:extLst>
              <a:ext uri="{FF2B5EF4-FFF2-40B4-BE49-F238E27FC236}">
                <a16:creationId xmlns:a16="http://schemas.microsoft.com/office/drawing/2014/main" id="{1FF0218A-EBAD-F5FB-8F6E-45854E6CECC3}"/>
              </a:ext>
            </a:extLst>
          </p:cNvPr>
          <p:cNvSpPr>
            <a:spLocks noGrp="1"/>
          </p:cNvSpPr>
          <p:nvPr>
            <p:ph sz="half" idx="1"/>
          </p:nvPr>
        </p:nvSpPr>
        <p:spPr/>
        <p:txBody>
          <a:bodyPr/>
          <a:lstStyle/>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SQL</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Reports</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Decision Support Systems</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Executive Information Systems</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Analytics Portals</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Data Visualization</a:t>
            </a:r>
          </a:p>
          <a:p>
            <a:endParaRPr lang="en-US" dirty="0"/>
          </a:p>
        </p:txBody>
      </p:sp>
      <p:sp>
        <p:nvSpPr>
          <p:cNvPr id="4" name="Content Placeholder 3">
            <a:extLst>
              <a:ext uri="{FF2B5EF4-FFF2-40B4-BE49-F238E27FC236}">
                <a16:creationId xmlns:a16="http://schemas.microsoft.com/office/drawing/2014/main" id="{C3EFE315-DAF8-DAA5-5F5C-7AA4C8988C07}"/>
              </a:ext>
            </a:extLst>
          </p:cNvPr>
          <p:cNvSpPr>
            <a:spLocks noGrp="1"/>
          </p:cNvSpPr>
          <p:nvPr>
            <p:ph sz="half" idx="2"/>
          </p:nvPr>
        </p:nvSpPr>
        <p:spPr/>
        <p:txBody>
          <a:bodyPr/>
          <a:lstStyle/>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Dashboards/Scorecards</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Predictive Models/Data Mining</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Machine Learning</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Simulation </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Mathematical Programming </a:t>
            </a:r>
          </a:p>
          <a:p>
            <a:pPr marL="342900" marR="0" lvl="0" indent="-342900">
              <a:lnSpc>
                <a:spcPct val="115000"/>
              </a:lnSpc>
              <a:spcBef>
                <a:spcPts val="0"/>
              </a:spcBef>
              <a:spcAft>
                <a:spcPts val="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 pos="581660" algn="l"/>
                <a:tab pos="1163320" algn="l"/>
                <a:tab pos="1744980" algn="l"/>
                <a:tab pos="2326640" algn="l"/>
                <a:tab pos="2971800" algn="ctr"/>
              </a:tabLst>
            </a:pPr>
            <a:r>
              <a:rPr lang="en-US" sz="3200" dirty="0">
                <a:effectLst/>
                <a:ea typeface="Calibri" panose="020F0502020204030204" pitchFamily="34" charset="0"/>
              </a:rPr>
              <a:t>Artificial Intelligence</a:t>
            </a:r>
          </a:p>
          <a:p>
            <a:endParaRPr lang="en-US" dirty="0"/>
          </a:p>
        </p:txBody>
      </p:sp>
    </p:spTree>
    <p:extLst>
      <p:ext uri="{BB962C8B-B14F-4D97-AF65-F5344CB8AC3E}">
        <p14:creationId xmlns:p14="http://schemas.microsoft.com/office/powerpoint/2010/main" val="5274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676401"/>
            <a:ext cx="685800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science</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an interdisciplinary field of scientific methods, processes, algorithms, and systems to extract knowledge or insights from data in various forms, either structured or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Wikipedia</a:t>
            </a:r>
          </a:p>
        </p:txBody>
      </p:sp>
    </p:spTree>
    <p:extLst>
      <p:ext uri="{BB962C8B-B14F-4D97-AF65-F5344CB8AC3E}">
        <p14:creationId xmlns:p14="http://schemas.microsoft.com/office/powerpoint/2010/main" val="62184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2580" y="3657600"/>
            <a:ext cx="1295400" cy="94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3" name="TextBox 2"/>
          <p:cNvSpPr txBox="1"/>
          <p:nvPr/>
        </p:nvSpPr>
        <p:spPr>
          <a:xfrm>
            <a:off x="1859280" y="610486"/>
            <a:ext cx="838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Science Is Multidisciplinary</a:t>
            </a:r>
          </a:p>
        </p:txBody>
      </p:sp>
      <p:sp>
        <p:nvSpPr>
          <p:cNvPr id="4" name="Rectangle 3"/>
          <p:cNvSpPr/>
          <p:nvPr/>
        </p:nvSpPr>
        <p:spPr>
          <a:xfrm>
            <a:off x="2590800" y="21336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Database</a:t>
            </a:r>
          </a:p>
        </p:txBody>
      </p:sp>
      <p:sp>
        <p:nvSpPr>
          <p:cNvPr id="6" name="Rectangle 5"/>
          <p:cNvSpPr/>
          <p:nvPr/>
        </p:nvSpPr>
        <p:spPr>
          <a:xfrm>
            <a:off x="2667000" y="3684872"/>
            <a:ext cx="125208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Learning</a:t>
            </a:r>
          </a:p>
        </p:txBody>
      </p:sp>
      <p:sp>
        <p:nvSpPr>
          <p:cNvPr id="7" name="Rectangle 6"/>
          <p:cNvSpPr/>
          <p:nvPr/>
        </p:nvSpPr>
        <p:spPr>
          <a:xfrm>
            <a:off x="2590800" y="5265019"/>
            <a:ext cx="132828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Artificial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Intelligence</a:t>
            </a:r>
          </a:p>
        </p:txBody>
      </p:sp>
      <p:sp>
        <p:nvSpPr>
          <p:cNvPr id="8" name="Rectangle 7"/>
          <p:cNvSpPr/>
          <p:nvPr/>
        </p:nvSpPr>
        <p:spPr>
          <a:xfrm>
            <a:off x="8153400" y="2178518"/>
            <a:ext cx="13363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Statistics</a:t>
            </a:r>
          </a:p>
        </p:txBody>
      </p:sp>
      <p:sp>
        <p:nvSpPr>
          <p:cNvPr id="9" name="Rectangle 8"/>
          <p:cNvSpPr/>
          <p:nvPr/>
        </p:nvSpPr>
        <p:spPr>
          <a:xfrm>
            <a:off x="8118107" y="3684872"/>
            <a:ext cx="1371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Visualization</a:t>
            </a:r>
          </a:p>
        </p:txBody>
      </p:sp>
      <p:sp>
        <p:nvSpPr>
          <p:cNvPr id="11" name="Rectangle 10"/>
          <p:cNvSpPr/>
          <p:nvPr/>
        </p:nvSpPr>
        <p:spPr>
          <a:xfrm>
            <a:off x="8153400" y="5265019"/>
            <a:ext cx="144780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Science</a:t>
            </a:r>
          </a:p>
        </p:txBody>
      </p:sp>
      <p:cxnSp>
        <p:nvCxnSpPr>
          <p:cNvPr id="14" name="Straight Arrow Connector 13"/>
          <p:cNvCxnSpPr/>
          <p:nvPr/>
        </p:nvCxnSpPr>
        <p:spPr>
          <a:xfrm>
            <a:off x="3919086" y="2635718"/>
            <a:ext cx="1483494" cy="10218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p:cNvCxnSpPr>
          <p:nvPr/>
        </p:nvCxnSpPr>
        <p:spPr>
          <a:xfrm flipH="1">
            <a:off x="6697981" y="2635718"/>
            <a:ext cx="1455419" cy="10218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2" idx="1"/>
          </p:cNvCxnSpPr>
          <p:nvPr/>
        </p:nvCxnSpPr>
        <p:spPr>
          <a:xfrm flipV="1">
            <a:off x="3919086" y="4128436"/>
            <a:ext cx="1483494" cy="13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 idx="3"/>
          </p:cNvCxnSpPr>
          <p:nvPr/>
        </p:nvCxnSpPr>
        <p:spPr>
          <a:xfrm flipH="1">
            <a:off x="6697980" y="4122020"/>
            <a:ext cx="1420128" cy="6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7" idx="3"/>
          </p:cNvCxnSpPr>
          <p:nvPr/>
        </p:nvCxnSpPr>
        <p:spPr>
          <a:xfrm flipV="1">
            <a:off x="3919086" y="4599273"/>
            <a:ext cx="1483494" cy="1122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p:cNvCxnSpPr>
          <p:nvPr/>
        </p:nvCxnSpPr>
        <p:spPr>
          <a:xfrm flipH="1" flipV="1">
            <a:off x="6697981" y="4599273"/>
            <a:ext cx="1455419" cy="11229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34F50ED-40CB-4993-B3EC-65B5ED74AE7E}"/>
              </a:ext>
            </a:extLst>
          </p:cNvPr>
          <p:cNvPicPr>
            <a:picLocks noChangeAspect="1"/>
          </p:cNvPicPr>
          <p:nvPr/>
        </p:nvPicPr>
        <p:blipFill>
          <a:blip r:embed="rId3"/>
          <a:stretch>
            <a:fillRect/>
          </a:stretch>
        </p:blipFill>
        <p:spPr>
          <a:xfrm>
            <a:off x="5361672" y="5212807"/>
            <a:ext cx="1369194" cy="980248"/>
          </a:xfrm>
          <a:prstGeom prst="rect">
            <a:avLst/>
          </a:prstGeom>
        </p:spPr>
      </p:pic>
      <p:cxnSp>
        <p:nvCxnSpPr>
          <p:cNvPr id="19" name="Straight Arrow Connector 18">
            <a:extLst>
              <a:ext uri="{FF2B5EF4-FFF2-40B4-BE49-F238E27FC236}">
                <a16:creationId xmlns:a16="http://schemas.microsoft.com/office/drawing/2014/main" id="{36F6674F-90EF-4A7E-A60D-972E613FFD86}"/>
              </a:ext>
            </a:extLst>
          </p:cNvPr>
          <p:cNvCxnSpPr>
            <a:cxnSpLocks/>
            <a:stCxn id="10" idx="0"/>
          </p:cNvCxnSpPr>
          <p:nvPr/>
        </p:nvCxnSpPr>
        <p:spPr>
          <a:xfrm flipH="1" flipV="1">
            <a:off x="6026273" y="4599273"/>
            <a:ext cx="19996" cy="613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01723B-B453-41E1-9849-F393F24ABF5F}"/>
              </a:ext>
            </a:extLst>
          </p:cNvPr>
          <p:cNvSpPr/>
          <p:nvPr/>
        </p:nvSpPr>
        <p:spPr>
          <a:xfrm>
            <a:off x="5341620" y="2133600"/>
            <a:ext cx="1475473" cy="91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ADEA3648-0731-442A-90EE-0317B23DA48D}"/>
              </a:ext>
            </a:extLst>
          </p:cNvPr>
          <p:cNvCxnSpPr>
            <a:cxnSpLocks/>
            <a:endCxn id="2" idx="0"/>
          </p:cNvCxnSpPr>
          <p:nvPr/>
        </p:nvCxnSpPr>
        <p:spPr>
          <a:xfrm>
            <a:off x="6050280" y="3092918"/>
            <a:ext cx="0" cy="564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EA06705-5280-4D3C-940F-82564751C7AF}"/>
              </a:ext>
            </a:extLst>
          </p:cNvPr>
          <p:cNvSpPr txBox="1"/>
          <p:nvPr/>
        </p:nvSpPr>
        <p:spPr>
          <a:xfrm>
            <a:off x="5361672" y="2278699"/>
            <a:ext cx="14277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Software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Engineering</a:t>
            </a:r>
          </a:p>
        </p:txBody>
      </p:sp>
    </p:spTree>
    <p:extLst>
      <p:ext uri="{BB962C8B-B14F-4D97-AF65-F5344CB8AC3E}">
        <p14:creationId xmlns:p14="http://schemas.microsoft.com/office/powerpoint/2010/main" val="427359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47B163-F1D7-9EC6-6407-A76373817931}"/>
              </a:ext>
            </a:extLst>
          </p:cNvPr>
          <p:cNvSpPr txBox="1"/>
          <p:nvPr/>
        </p:nvSpPr>
        <p:spPr>
          <a:xfrm>
            <a:off x="2427007" y="2093720"/>
            <a:ext cx="6810998" cy="1938992"/>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In Business Schools, Data Science Is Often Referred to as </a:t>
            </a:r>
            <a:r>
              <a:rPr lang="en-US" sz="4000" b="1" dirty="0">
                <a:solidFill>
                  <a:srgbClr val="C00000"/>
                </a:solidFill>
                <a:latin typeface="Arial" panose="020B0604020202020204" pitchFamily="34" charset="0"/>
                <a:cs typeface="Arial" panose="020B0604020202020204" pitchFamily="34" charset="0"/>
              </a:rPr>
              <a:t>Business Analytics</a:t>
            </a:r>
          </a:p>
        </p:txBody>
      </p:sp>
    </p:spTree>
    <p:extLst>
      <p:ext uri="{BB962C8B-B14F-4D97-AF65-F5344CB8AC3E}">
        <p14:creationId xmlns:p14="http://schemas.microsoft.com/office/powerpoint/2010/main" val="2213171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B70DF0-C46A-1F9A-781F-BDD8501095D2}"/>
              </a:ext>
            </a:extLst>
          </p:cNvPr>
          <p:cNvSpPr txBox="1"/>
          <p:nvPr/>
        </p:nvSpPr>
        <p:spPr>
          <a:xfrm>
            <a:off x="1743342" y="1333144"/>
            <a:ext cx="8332150" cy="1938992"/>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Transactional (or Operational) Systems Are Different from Analytics</a:t>
            </a:r>
          </a:p>
        </p:txBody>
      </p:sp>
      <p:sp>
        <p:nvSpPr>
          <p:cNvPr id="3" name="TextBox 2">
            <a:extLst>
              <a:ext uri="{FF2B5EF4-FFF2-40B4-BE49-F238E27FC236}">
                <a16:creationId xmlns:a16="http://schemas.microsoft.com/office/drawing/2014/main" id="{E2F3CEE4-2930-EE96-E8CF-672E86826480}"/>
              </a:ext>
            </a:extLst>
          </p:cNvPr>
          <p:cNvSpPr txBox="1"/>
          <p:nvPr/>
        </p:nvSpPr>
        <p:spPr>
          <a:xfrm>
            <a:off x="6096001" y="4161802"/>
            <a:ext cx="4731520" cy="523220"/>
          </a:xfrm>
          <a:prstGeom prst="rect">
            <a:avLst/>
          </a:prstGeom>
          <a:noFill/>
        </p:spPr>
        <p:txBody>
          <a:bodyPr wrap="square" rtlCol="0">
            <a:spAutoFit/>
          </a:bodyPr>
          <a:lstStyle/>
          <a:p>
            <a:r>
              <a:rPr lang="en-US" sz="2800" dirty="0">
                <a:solidFill>
                  <a:srgbClr val="C00000"/>
                </a:solidFill>
                <a:latin typeface="Arial" panose="020B0604020202020204" pitchFamily="34" charset="0"/>
                <a:cs typeface="Arial" panose="020B0604020202020204" pitchFamily="34" charset="0"/>
              </a:rPr>
              <a:t>Though there are overlaps</a:t>
            </a:r>
          </a:p>
        </p:txBody>
      </p:sp>
    </p:spTree>
    <p:extLst>
      <p:ext uri="{BB962C8B-B14F-4D97-AF65-F5344CB8AC3E}">
        <p14:creationId xmlns:p14="http://schemas.microsoft.com/office/powerpoint/2010/main" val="388767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B657-69B8-A213-F66E-7A29CC4E5937}"/>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Transactional Systems</a:t>
            </a:r>
          </a:p>
        </p:txBody>
      </p:sp>
      <p:sp>
        <p:nvSpPr>
          <p:cNvPr id="3" name="Content Placeholder 2">
            <a:extLst>
              <a:ext uri="{FF2B5EF4-FFF2-40B4-BE49-F238E27FC236}">
                <a16:creationId xmlns:a16="http://schemas.microsoft.com/office/drawing/2014/main" id="{F2EFDA12-9676-D28B-41F8-143E0DD6485D}"/>
              </a:ext>
            </a:extLst>
          </p:cNvPr>
          <p:cNvSpPr>
            <a:spLocks noGrp="1"/>
          </p:cNvSpPr>
          <p:nvPr>
            <p:ph idx="1"/>
          </p:nvPr>
        </p:nvSpPr>
        <p:spPr>
          <a:xfrm>
            <a:off x="609600" y="1600202"/>
            <a:ext cx="10972800" cy="2907144"/>
          </a:xfrm>
        </p:spPr>
        <p:txBody>
          <a:bodyPr/>
          <a:lstStyle/>
          <a:p>
            <a:r>
              <a:rPr lang="en-US" dirty="0"/>
              <a:t>Electronically record business transactions</a:t>
            </a:r>
          </a:p>
          <a:p>
            <a:r>
              <a:rPr lang="en-US" dirty="0"/>
              <a:t>Examples include order entry, inventory control, invoicing, and payroll</a:t>
            </a:r>
          </a:p>
          <a:p>
            <a:r>
              <a:rPr lang="en-US" dirty="0"/>
              <a:t>Provide limited support for decision making – summaries of the transactions that have taken place</a:t>
            </a:r>
          </a:p>
        </p:txBody>
      </p:sp>
      <p:pic>
        <p:nvPicPr>
          <p:cNvPr id="4" name="Picture 3">
            <a:extLst>
              <a:ext uri="{FF2B5EF4-FFF2-40B4-BE49-F238E27FC236}">
                <a16:creationId xmlns:a16="http://schemas.microsoft.com/office/drawing/2014/main" id="{0FA6B2F4-74AB-2889-C4BA-FE3471B4FFCF}"/>
              </a:ext>
            </a:extLst>
          </p:cNvPr>
          <p:cNvPicPr>
            <a:picLocks noChangeAspect="1"/>
          </p:cNvPicPr>
          <p:nvPr/>
        </p:nvPicPr>
        <p:blipFill>
          <a:blip r:embed="rId2"/>
          <a:stretch>
            <a:fillRect/>
          </a:stretch>
        </p:blipFill>
        <p:spPr>
          <a:xfrm>
            <a:off x="7601527" y="4313382"/>
            <a:ext cx="3980873" cy="2269980"/>
          </a:xfrm>
          <a:prstGeom prst="rect">
            <a:avLst/>
          </a:prstGeom>
        </p:spPr>
      </p:pic>
    </p:spTree>
    <p:extLst>
      <p:ext uri="{BB962C8B-B14F-4D97-AF65-F5344CB8AC3E}">
        <p14:creationId xmlns:p14="http://schemas.microsoft.com/office/powerpoint/2010/main" val="196137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F120-F33D-1477-7AE2-1AB56B5BE77B}"/>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Analytics</a:t>
            </a:r>
          </a:p>
        </p:txBody>
      </p:sp>
      <p:sp>
        <p:nvSpPr>
          <p:cNvPr id="3" name="Content Placeholder 2">
            <a:extLst>
              <a:ext uri="{FF2B5EF4-FFF2-40B4-BE49-F238E27FC236}">
                <a16:creationId xmlns:a16="http://schemas.microsoft.com/office/drawing/2014/main" id="{ED8A3669-EF13-FA01-51B7-DC3D374E318F}"/>
              </a:ext>
            </a:extLst>
          </p:cNvPr>
          <p:cNvSpPr>
            <a:spLocks noGrp="1"/>
          </p:cNvSpPr>
          <p:nvPr>
            <p:ph idx="1"/>
          </p:nvPr>
        </p:nvSpPr>
        <p:spPr/>
        <p:txBody>
          <a:bodyPr/>
          <a:lstStyle/>
          <a:p>
            <a:r>
              <a:rPr lang="en-US" dirty="0"/>
              <a:t>Provides support for decision making and improving organizational performance</a:t>
            </a:r>
          </a:p>
          <a:p>
            <a:r>
              <a:rPr lang="en-US" dirty="0"/>
              <a:t>Examples include dashboards, customer segmentation analysis, and supply chain optimization</a:t>
            </a:r>
          </a:p>
        </p:txBody>
      </p:sp>
      <p:pic>
        <p:nvPicPr>
          <p:cNvPr id="4" name="Picture 3">
            <a:extLst>
              <a:ext uri="{FF2B5EF4-FFF2-40B4-BE49-F238E27FC236}">
                <a16:creationId xmlns:a16="http://schemas.microsoft.com/office/drawing/2014/main" id="{5D543CB7-EDA4-EC2A-9C2A-65ED3E5266EF}"/>
              </a:ext>
            </a:extLst>
          </p:cNvPr>
          <p:cNvPicPr>
            <a:picLocks noChangeAspect="1"/>
          </p:cNvPicPr>
          <p:nvPr/>
        </p:nvPicPr>
        <p:blipFill>
          <a:blip r:embed="rId2"/>
          <a:stretch>
            <a:fillRect/>
          </a:stretch>
        </p:blipFill>
        <p:spPr>
          <a:xfrm>
            <a:off x="8081817" y="3835544"/>
            <a:ext cx="3087255" cy="2747818"/>
          </a:xfrm>
          <a:prstGeom prst="rect">
            <a:avLst/>
          </a:prstGeom>
        </p:spPr>
      </p:pic>
    </p:spTree>
    <p:extLst>
      <p:ext uri="{BB962C8B-B14F-4D97-AF65-F5344CB8AC3E}">
        <p14:creationId xmlns:p14="http://schemas.microsoft.com/office/powerpoint/2010/main" val="287497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8CC5-6197-E3A8-EDBA-C1E6E6B137E2}"/>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Building Models and Systems Are Different</a:t>
            </a:r>
          </a:p>
        </p:txBody>
      </p:sp>
      <p:sp>
        <p:nvSpPr>
          <p:cNvPr id="3" name="Content Placeholder 2">
            <a:extLst>
              <a:ext uri="{FF2B5EF4-FFF2-40B4-BE49-F238E27FC236}">
                <a16:creationId xmlns:a16="http://schemas.microsoft.com/office/drawing/2014/main" id="{CAEB3FEE-D36D-DEC9-325F-9D0FC3E7E5A9}"/>
              </a:ext>
            </a:extLst>
          </p:cNvPr>
          <p:cNvSpPr>
            <a:spLocks noGrp="1"/>
          </p:cNvSpPr>
          <p:nvPr>
            <p:ph idx="1"/>
          </p:nvPr>
        </p:nvSpPr>
        <p:spPr/>
        <p:txBody>
          <a:bodyPr/>
          <a:lstStyle/>
          <a:p>
            <a:r>
              <a:rPr lang="en-US" dirty="0"/>
              <a:t>Models are just that – models</a:t>
            </a:r>
          </a:p>
          <a:p>
            <a:r>
              <a:rPr lang="en-US" dirty="0"/>
              <a:t>Models need to be integrated into applications and systems</a:t>
            </a:r>
          </a:p>
          <a:p>
            <a:r>
              <a:rPr lang="en-US" dirty="0"/>
              <a:t>Systems need data pipelines, data cleansing and transformation, </a:t>
            </a:r>
            <a:r>
              <a:rPr lang="en-US" dirty="0">
                <a:solidFill>
                  <a:srgbClr val="C00000"/>
                </a:solidFill>
              </a:rPr>
              <a:t>models</a:t>
            </a:r>
            <a:r>
              <a:rPr lang="en-US" dirty="0"/>
              <a:t>, coding, implementation, monitoring, and updating</a:t>
            </a:r>
          </a:p>
        </p:txBody>
      </p:sp>
      <p:pic>
        <p:nvPicPr>
          <p:cNvPr id="4" name="Picture 3">
            <a:extLst>
              <a:ext uri="{FF2B5EF4-FFF2-40B4-BE49-F238E27FC236}">
                <a16:creationId xmlns:a16="http://schemas.microsoft.com/office/drawing/2014/main" id="{0CA64C2A-B0D6-E445-BD4C-D9C524238D15}"/>
              </a:ext>
            </a:extLst>
          </p:cNvPr>
          <p:cNvPicPr>
            <a:picLocks noChangeAspect="1"/>
          </p:cNvPicPr>
          <p:nvPr/>
        </p:nvPicPr>
        <p:blipFill>
          <a:blip r:embed="rId2"/>
          <a:stretch>
            <a:fillRect/>
          </a:stretch>
        </p:blipFill>
        <p:spPr>
          <a:xfrm>
            <a:off x="6890327" y="4248727"/>
            <a:ext cx="4692073" cy="2334635"/>
          </a:xfrm>
          <a:prstGeom prst="rect">
            <a:avLst/>
          </a:prstGeom>
        </p:spPr>
      </p:pic>
    </p:spTree>
    <p:extLst>
      <p:ext uri="{BB962C8B-B14F-4D97-AF65-F5344CB8AC3E}">
        <p14:creationId xmlns:p14="http://schemas.microsoft.com/office/powerpoint/2010/main" val="1048767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8E7498-D68D-F05D-382B-C1673C5055EE}"/>
              </a:ext>
            </a:extLst>
          </p:cNvPr>
          <p:cNvSpPr txBox="1"/>
          <p:nvPr/>
        </p:nvSpPr>
        <p:spPr>
          <a:xfrm>
            <a:off x="2555193" y="2127903"/>
            <a:ext cx="6340979" cy="1938992"/>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What Are Your Experiences with Business Analytics?</a:t>
            </a:r>
          </a:p>
        </p:txBody>
      </p:sp>
    </p:spTree>
    <p:extLst>
      <p:ext uri="{BB962C8B-B14F-4D97-AF65-F5344CB8AC3E}">
        <p14:creationId xmlns:p14="http://schemas.microsoft.com/office/powerpoint/2010/main" val="2846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3" name="Picture 2" descr="A group of people posing for the camera&#10;&#10;Description automatically generated">
            <a:extLst>
              <a:ext uri="{FF2B5EF4-FFF2-40B4-BE49-F238E27FC236}">
                <a16:creationId xmlns:a16="http://schemas.microsoft.com/office/drawing/2014/main" id="{6FF58680-E345-4EDC-8E3C-BF7DF0A86C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66" t="9091" r="298"/>
          <a:stretch/>
        </p:blipFill>
        <p:spPr>
          <a:xfrm>
            <a:off x="1524020" y="10"/>
            <a:ext cx="6501364" cy="6857990"/>
          </a:xfrm>
          <a:prstGeom prst="rect">
            <a:avLst/>
          </a:prstGeom>
        </p:spPr>
      </p:pic>
      <p:sp>
        <p:nvSpPr>
          <p:cNvPr id="18" name="Rectangle 11">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50550" y="0"/>
            <a:ext cx="731745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4" name="TextBox 3">
            <a:extLst>
              <a:ext uri="{FF2B5EF4-FFF2-40B4-BE49-F238E27FC236}">
                <a16:creationId xmlns:a16="http://schemas.microsoft.com/office/drawing/2014/main" id="{862641C4-39E3-4C64-A242-A056EAF8F459}"/>
              </a:ext>
            </a:extLst>
          </p:cNvPr>
          <p:cNvSpPr txBox="1"/>
          <p:nvPr/>
        </p:nvSpPr>
        <p:spPr>
          <a:xfrm>
            <a:off x="7820901" y="1161288"/>
            <a:ext cx="3347842"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i="1" dirty="0">
                <a:solidFill>
                  <a:prstClr val="white"/>
                </a:solidFill>
                <a:latin typeface="Arial" panose="020B0604020202020204" pitchFamily="34" charset="0"/>
                <a:cs typeface="Arial" panose="020B0604020202020204" pitchFamily="34" charset="0"/>
              </a:rPr>
              <a:t>Hugh J. Watson</a:t>
            </a:r>
          </a:p>
          <a:p>
            <a:pPr>
              <a:lnSpc>
                <a:spcPct val="90000"/>
              </a:lnSpc>
              <a:spcBef>
                <a:spcPct val="0"/>
              </a:spcBef>
              <a:spcAft>
                <a:spcPts val="600"/>
              </a:spcAft>
            </a:pPr>
            <a:r>
              <a:rPr lang="en-US" sz="2400" b="1" i="1" dirty="0">
                <a:solidFill>
                  <a:prstClr val="white"/>
                </a:solidFill>
                <a:latin typeface="Calibri"/>
              </a:rPr>
              <a:t>Professor of MIS</a:t>
            </a:r>
          </a:p>
        </p:txBody>
      </p:sp>
      <p:sp>
        <p:nvSpPr>
          <p:cNvPr id="19"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30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763" y="2443480"/>
            <a:ext cx="241401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32DF100E-7EB8-415B-B031-8B046AC42D76}"/>
              </a:ext>
            </a:extLst>
          </p:cNvPr>
          <p:cNvSpPr txBox="1"/>
          <p:nvPr/>
        </p:nvSpPr>
        <p:spPr>
          <a:xfrm>
            <a:off x="7315201" y="2718054"/>
            <a:ext cx="3084880" cy="3207258"/>
          </a:xfrm>
          <a:prstGeom prst="rect">
            <a:avLst/>
          </a:prstGeom>
        </p:spPr>
        <p:txBody>
          <a:bodyPr vert="horz" lIns="91440" tIns="45720" rIns="91440" bIns="45720" rtlCol="0" anchor="t">
            <a:noAutofit/>
          </a:bodyPr>
          <a:lstStyle/>
          <a:p>
            <a:pPr marL="457200" indent="-228600">
              <a:lnSpc>
                <a:spcPct val="90000"/>
              </a:lnSpc>
              <a:spcAft>
                <a:spcPts val="600"/>
              </a:spcAft>
              <a:buFont typeface="Arial" panose="020B0604020202020204" pitchFamily="34" charset="0"/>
              <a:buChar char="•"/>
            </a:pPr>
            <a:r>
              <a:rPr lang="en-US" sz="2400" dirty="0">
                <a:solidFill>
                  <a:prstClr val="white"/>
                </a:solidFill>
                <a:latin typeface="Calibri"/>
              </a:rPr>
              <a:t>Purdue and FSU graduate</a:t>
            </a:r>
          </a:p>
          <a:p>
            <a:pPr marL="457200" indent="-228600">
              <a:lnSpc>
                <a:spcPct val="90000"/>
              </a:lnSpc>
              <a:spcAft>
                <a:spcPts val="600"/>
              </a:spcAft>
              <a:buFont typeface="Arial" panose="020B0604020202020204" pitchFamily="34" charset="0"/>
              <a:buChar char="•"/>
            </a:pPr>
            <a:r>
              <a:rPr lang="en-US" sz="2400" dirty="0">
                <a:solidFill>
                  <a:prstClr val="white"/>
                </a:solidFill>
                <a:latin typeface="Calibri"/>
              </a:rPr>
              <a:t>Spent career at UGA</a:t>
            </a:r>
          </a:p>
          <a:p>
            <a:pPr marL="457200" indent="-228600">
              <a:lnSpc>
                <a:spcPct val="90000"/>
              </a:lnSpc>
              <a:spcAft>
                <a:spcPts val="600"/>
              </a:spcAft>
              <a:buFont typeface="Arial" panose="020B0604020202020204" pitchFamily="34" charset="0"/>
              <a:buChar char="•"/>
            </a:pPr>
            <a:r>
              <a:rPr lang="en-US" sz="2400" dirty="0">
                <a:solidFill>
                  <a:prstClr val="white"/>
                </a:solidFill>
                <a:latin typeface="Calibri"/>
              </a:rPr>
              <a:t>Specializes in decision support and analytics</a:t>
            </a:r>
          </a:p>
          <a:p>
            <a:pPr marL="457200" indent="-228600">
              <a:lnSpc>
                <a:spcPct val="90000"/>
              </a:lnSpc>
              <a:spcAft>
                <a:spcPts val="600"/>
              </a:spcAft>
              <a:buFont typeface="Arial" panose="020B0604020202020204" pitchFamily="34" charset="0"/>
              <a:buChar char="•"/>
            </a:pPr>
            <a:r>
              <a:rPr lang="en-US" sz="2400" dirty="0">
                <a:solidFill>
                  <a:prstClr val="white"/>
                </a:solidFill>
                <a:latin typeface="Calibri"/>
              </a:rPr>
              <a:t>Coordinates the MIS Advisory Board</a:t>
            </a:r>
          </a:p>
        </p:txBody>
      </p:sp>
    </p:spTree>
    <p:extLst>
      <p:ext uri="{BB962C8B-B14F-4D97-AF65-F5344CB8AC3E}">
        <p14:creationId xmlns:p14="http://schemas.microsoft.com/office/powerpoint/2010/main" val="23020430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BBA97-DC5F-5333-B96C-169E1DAC94CB}"/>
              </a:ext>
            </a:extLst>
          </p:cNvPr>
          <p:cNvPicPr>
            <a:picLocks noChangeAspect="1"/>
          </p:cNvPicPr>
          <p:nvPr/>
        </p:nvPicPr>
        <p:blipFill>
          <a:blip r:embed="rId2"/>
          <a:stretch>
            <a:fillRect/>
          </a:stretch>
        </p:blipFill>
        <p:spPr>
          <a:xfrm>
            <a:off x="758071" y="1200463"/>
            <a:ext cx="2574790" cy="2228537"/>
          </a:xfrm>
          <a:prstGeom prst="rect">
            <a:avLst/>
          </a:prstGeom>
        </p:spPr>
      </p:pic>
      <p:pic>
        <p:nvPicPr>
          <p:cNvPr id="3" name="Picture 2">
            <a:extLst>
              <a:ext uri="{FF2B5EF4-FFF2-40B4-BE49-F238E27FC236}">
                <a16:creationId xmlns:a16="http://schemas.microsoft.com/office/drawing/2014/main" id="{31FE2B08-349A-04C1-92CA-28B92779AF05}"/>
              </a:ext>
            </a:extLst>
          </p:cNvPr>
          <p:cNvPicPr>
            <a:picLocks noChangeAspect="1"/>
          </p:cNvPicPr>
          <p:nvPr/>
        </p:nvPicPr>
        <p:blipFill>
          <a:blip r:embed="rId3"/>
          <a:stretch>
            <a:fillRect/>
          </a:stretch>
        </p:blipFill>
        <p:spPr>
          <a:xfrm>
            <a:off x="4616159" y="1200463"/>
            <a:ext cx="2574790" cy="2228538"/>
          </a:xfrm>
          <a:prstGeom prst="rect">
            <a:avLst/>
          </a:prstGeom>
        </p:spPr>
      </p:pic>
      <p:pic>
        <p:nvPicPr>
          <p:cNvPr id="4" name="Picture 3">
            <a:extLst>
              <a:ext uri="{FF2B5EF4-FFF2-40B4-BE49-F238E27FC236}">
                <a16:creationId xmlns:a16="http://schemas.microsoft.com/office/drawing/2014/main" id="{80EF4F96-3A1F-321B-449A-D43577256AE7}"/>
              </a:ext>
            </a:extLst>
          </p:cNvPr>
          <p:cNvPicPr>
            <a:picLocks noChangeAspect="1"/>
          </p:cNvPicPr>
          <p:nvPr/>
        </p:nvPicPr>
        <p:blipFill>
          <a:blip r:embed="rId4"/>
          <a:stretch>
            <a:fillRect/>
          </a:stretch>
        </p:blipFill>
        <p:spPr>
          <a:xfrm>
            <a:off x="8242030" y="1200463"/>
            <a:ext cx="3285259" cy="2228539"/>
          </a:xfrm>
          <a:prstGeom prst="rect">
            <a:avLst/>
          </a:prstGeom>
        </p:spPr>
      </p:pic>
      <p:sp>
        <p:nvSpPr>
          <p:cNvPr id="5" name="TextBox 4">
            <a:extLst>
              <a:ext uri="{FF2B5EF4-FFF2-40B4-BE49-F238E27FC236}">
                <a16:creationId xmlns:a16="http://schemas.microsoft.com/office/drawing/2014/main" id="{125E5EBC-69EE-C554-42D0-BA5F84346421}"/>
              </a:ext>
            </a:extLst>
          </p:cNvPr>
          <p:cNvSpPr txBox="1"/>
          <p:nvPr/>
        </p:nvSpPr>
        <p:spPr>
          <a:xfrm>
            <a:off x="2225964" y="221673"/>
            <a:ext cx="7767781" cy="707886"/>
          </a:xfrm>
          <a:prstGeom prst="rect">
            <a:avLst/>
          </a:prstGeom>
          <a:noFill/>
        </p:spPr>
        <p:txBody>
          <a:bodyPr wrap="square" rtlCol="0">
            <a:spAutoFit/>
          </a:bodyPr>
          <a:lstStyle/>
          <a:p>
            <a:pPr algn="ctr"/>
            <a:r>
              <a:rPr lang="en-US" sz="4000" b="1" dirty="0"/>
              <a:t>Transformational Technologies</a:t>
            </a:r>
          </a:p>
        </p:txBody>
      </p:sp>
      <p:sp>
        <p:nvSpPr>
          <p:cNvPr id="6" name="TextBox 5">
            <a:extLst>
              <a:ext uri="{FF2B5EF4-FFF2-40B4-BE49-F238E27FC236}">
                <a16:creationId xmlns:a16="http://schemas.microsoft.com/office/drawing/2014/main" id="{D67C6C62-634E-DCE7-D1ED-B6139369BF0E}"/>
              </a:ext>
            </a:extLst>
          </p:cNvPr>
          <p:cNvSpPr txBox="1"/>
          <p:nvPr/>
        </p:nvSpPr>
        <p:spPr>
          <a:xfrm>
            <a:off x="1401510" y="3623417"/>
            <a:ext cx="991312" cy="376015"/>
          </a:xfrm>
          <a:prstGeom prst="rect">
            <a:avLst/>
          </a:prstGeom>
          <a:noFill/>
        </p:spPr>
        <p:txBody>
          <a:bodyPr wrap="square" rtlCol="0">
            <a:spAutoFit/>
          </a:bodyPr>
          <a:lstStyle/>
          <a:p>
            <a:pPr algn="ctr"/>
            <a:r>
              <a:rPr lang="en-US" dirty="0"/>
              <a:t>Fire</a:t>
            </a:r>
          </a:p>
        </p:txBody>
      </p:sp>
      <p:sp>
        <p:nvSpPr>
          <p:cNvPr id="7" name="TextBox 6">
            <a:extLst>
              <a:ext uri="{FF2B5EF4-FFF2-40B4-BE49-F238E27FC236}">
                <a16:creationId xmlns:a16="http://schemas.microsoft.com/office/drawing/2014/main" id="{4C2DBB44-7E1B-EF19-CA71-1CC669A3053B}"/>
              </a:ext>
            </a:extLst>
          </p:cNvPr>
          <p:cNvSpPr txBox="1"/>
          <p:nvPr/>
        </p:nvSpPr>
        <p:spPr>
          <a:xfrm>
            <a:off x="5170206" y="3623417"/>
            <a:ext cx="1179320" cy="369332"/>
          </a:xfrm>
          <a:prstGeom prst="rect">
            <a:avLst/>
          </a:prstGeom>
          <a:noFill/>
        </p:spPr>
        <p:txBody>
          <a:bodyPr wrap="square" rtlCol="0">
            <a:spAutoFit/>
          </a:bodyPr>
          <a:lstStyle/>
          <a:p>
            <a:pPr algn="ctr"/>
            <a:r>
              <a:rPr lang="en-US" dirty="0"/>
              <a:t>Electricity</a:t>
            </a:r>
          </a:p>
        </p:txBody>
      </p:sp>
      <p:sp>
        <p:nvSpPr>
          <p:cNvPr id="8" name="TextBox 7">
            <a:extLst>
              <a:ext uri="{FF2B5EF4-FFF2-40B4-BE49-F238E27FC236}">
                <a16:creationId xmlns:a16="http://schemas.microsoft.com/office/drawing/2014/main" id="{3593BD05-682C-5010-0BA9-06B37E55D9E4}"/>
              </a:ext>
            </a:extLst>
          </p:cNvPr>
          <p:cNvSpPr txBox="1"/>
          <p:nvPr/>
        </p:nvSpPr>
        <p:spPr>
          <a:xfrm>
            <a:off x="8410510" y="3597780"/>
            <a:ext cx="2948298" cy="369332"/>
          </a:xfrm>
          <a:prstGeom prst="rect">
            <a:avLst/>
          </a:prstGeom>
          <a:noFill/>
        </p:spPr>
        <p:txBody>
          <a:bodyPr wrap="square" rtlCol="0">
            <a:spAutoFit/>
          </a:bodyPr>
          <a:lstStyle/>
          <a:p>
            <a:pPr algn="ctr"/>
            <a:r>
              <a:rPr lang="en-US" dirty="0"/>
              <a:t>Industrial Revolution</a:t>
            </a:r>
          </a:p>
        </p:txBody>
      </p:sp>
      <p:pic>
        <p:nvPicPr>
          <p:cNvPr id="9" name="Picture 8">
            <a:extLst>
              <a:ext uri="{FF2B5EF4-FFF2-40B4-BE49-F238E27FC236}">
                <a16:creationId xmlns:a16="http://schemas.microsoft.com/office/drawing/2014/main" id="{5E96A68C-3476-AAA7-1AE8-109EA6B72E11}"/>
              </a:ext>
            </a:extLst>
          </p:cNvPr>
          <p:cNvPicPr>
            <a:picLocks noChangeAspect="1"/>
          </p:cNvPicPr>
          <p:nvPr/>
        </p:nvPicPr>
        <p:blipFill>
          <a:blip r:embed="rId5"/>
          <a:stretch>
            <a:fillRect/>
          </a:stretch>
        </p:blipFill>
        <p:spPr>
          <a:xfrm>
            <a:off x="658963" y="4315626"/>
            <a:ext cx="2673898" cy="1557471"/>
          </a:xfrm>
          <a:prstGeom prst="rect">
            <a:avLst/>
          </a:prstGeom>
        </p:spPr>
      </p:pic>
      <p:sp>
        <p:nvSpPr>
          <p:cNvPr id="10" name="TextBox 9">
            <a:extLst>
              <a:ext uri="{FF2B5EF4-FFF2-40B4-BE49-F238E27FC236}">
                <a16:creationId xmlns:a16="http://schemas.microsoft.com/office/drawing/2014/main" id="{6A4860E2-E449-FAAA-7E7E-BBC1B18409B4}"/>
              </a:ext>
            </a:extLst>
          </p:cNvPr>
          <p:cNvSpPr txBox="1"/>
          <p:nvPr/>
        </p:nvSpPr>
        <p:spPr>
          <a:xfrm>
            <a:off x="1153682" y="6189291"/>
            <a:ext cx="1298961" cy="369332"/>
          </a:xfrm>
          <a:prstGeom prst="rect">
            <a:avLst/>
          </a:prstGeom>
          <a:noFill/>
        </p:spPr>
        <p:txBody>
          <a:bodyPr wrap="square" rtlCol="0">
            <a:spAutoFit/>
          </a:bodyPr>
          <a:lstStyle/>
          <a:p>
            <a:pPr algn="ctr"/>
            <a:r>
              <a:rPr lang="en-US" dirty="0"/>
              <a:t>Internet</a:t>
            </a:r>
          </a:p>
        </p:txBody>
      </p:sp>
      <p:pic>
        <p:nvPicPr>
          <p:cNvPr id="11" name="Picture 10">
            <a:extLst>
              <a:ext uri="{FF2B5EF4-FFF2-40B4-BE49-F238E27FC236}">
                <a16:creationId xmlns:a16="http://schemas.microsoft.com/office/drawing/2014/main" id="{D0385F98-E626-F2D3-C9CB-E391957E666D}"/>
              </a:ext>
            </a:extLst>
          </p:cNvPr>
          <p:cNvPicPr>
            <a:picLocks noChangeAspect="1"/>
          </p:cNvPicPr>
          <p:nvPr/>
        </p:nvPicPr>
        <p:blipFill>
          <a:blip r:embed="rId6"/>
          <a:stretch>
            <a:fillRect/>
          </a:stretch>
        </p:blipFill>
        <p:spPr>
          <a:xfrm>
            <a:off x="4409630" y="4145418"/>
            <a:ext cx="2939753" cy="1727679"/>
          </a:xfrm>
          <a:prstGeom prst="rect">
            <a:avLst/>
          </a:prstGeom>
        </p:spPr>
      </p:pic>
      <p:sp>
        <p:nvSpPr>
          <p:cNvPr id="12" name="TextBox 11">
            <a:extLst>
              <a:ext uri="{FF2B5EF4-FFF2-40B4-BE49-F238E27FC236}">
                <a16:creationId xmlns:a16="http://schemas.microsoft.com/office/drawing/2014/main" id="{D7997AA7-99CE-8075-05A5-EF7CA5F41271}"/>
              </a:ext>
            </a:extLst>
          </p:cNvPr>
          <p:cNvSpPr txBox="1"/>
          <p:nvPr/>
        </p:nvSpPr>
        <p:spPr>
          <a:xfrm>
            <a:off x="4930923" y="6095287"/>
            <a:ext cx="1657884" cy="369332"/>
          </a:xfrm>
          <a:prstGeom prst="rect">
            <a:avLst/>
          </a:prstGeom>
          <a:noFill/>
        </p:spPr>
        <p:txBody>
          <a:bodyPr wrap="square" rtlCol="0">
            <a:spAutoFit/>
          </a:bodyPr>
          <a:lstStyle/>
          <a:p>
            <a:r>
              <a:rPr lang="en-US" dirty="0"/>
              <a:t>Generative AI</a:t>
            </a:r>
          </a:p>
        </p:txBody>
      </p:sp>
      <p:sp>
        <p:nvSpPr>
          <p:cNvPr id="16" name="TextBox 15">
            <a:extLst>
              <a:ext uri="{FF2B5EF4-FFF2-40B4-BE49-F238E27FC236}">
                <a16:creationId xmlns:a16="http://schemas.microsoft.com/office/drawing/2014/main" id="{55D4D78B-BC07-CADC-50DD-39C6F69EC386}"/>
              </a:ext>
            </a:extLst>
          </p:cNvPr>
          <p:cNvSpPr txBox="1"/>
          <p:nvPr/>
        </p:nvSpPr>
        <p:spPr>
          <a:xfrm>
            <a:off x="8286207" y="4217198"/>
            <a:ext cx="3116779" cy="1754326"/>
          </a:xfrm>
          <a:prstGeom prst="rect">
            <a:avLst/>
          </a:prstGeom>
          <a:noFill/>
        </p:spPr>
        <p:txBody>
          <a:bodyPr wrap="square" rtlCol="0">
            <a:spAutoFit/>
          </a:bodyPr>
          <a:lstStyle/>
          <a:p>
            <a:pPr algn="ctr"/>
            <a:r>
              <a:rPr lang="en-US" sz="3600" dirty="0">
                <a:solidFill>
                  <a:srgbClr val="C00000"/>
                </a:solidFill>
              </a:rPr>
              <a:t>Does Generative AI Belong?</a:t>
            </a:r>
          </a:p>
        </p:txBody>
      </p:sp>
    </p:spTree>
    <p:extLst>
      <p:ext uri="{BB962C8B-B14F-4D97-AF65-F5344CB8AC3E}">
        <p14:creationId xmlns:p14="http://schemas.microsoft.com/office/powerpoint/2010/main" val="88351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DF6AE-85C7-2BD7-BE63-BF6C924F09A2}"/>
              </a:ext>
            </a:extLst>
          </p:cNvPr>
          <p:cNvPicPr>
            <a:picLocks noChangeAspect="1"/>
          </p:cNvPicPr>
          <p:nvPr/>
        </p:nvPicPr>
        <p:blipFill>
          <a:blip r:embed="rId2"/>
          <a:stretch>
            <a:fillRect/>
          </a:stretch>
        </p:blipFill>
        <p:spPr>
          <a:xfrm>
            <a:off x="418744" y="4397844"/>
            <a:ext cx="7024643" cy="2071321"/>
          </a:xfrm>
          <a:prstGeom prst="rect">
            <a:avLst/>
          </a:prstGeom>
        </p:spPr>
      </p:pic>
      <p:sp>
        <p:nvSpPr>
          <p:cNvPr id="4" name="TextBox 3">
            <a:extLst>
              <a:ext uri="{FF2B5EF4-FFF2-40B4-BE49-F238E27FC236}">
                <a16:creationId xmlns:a16="http://schemas.microsoft.com/office/drawing/2014/main" id="{3A131444-D38F-47B0-7437-58DCEEAA39F9}"/>
              </a:ext>
            </a:extLst>
          </p:cNvPr>
          <p:cNvSpPr txBox="1"/>
          <p:nvPr/>
        </p:nvSpPr>
        <p:spPr>
          <a:xfrm>
            <a:off x="1110953" y="307648"/>
            <a:ext cx="9477286"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My Favorite AI Podcasts (Spotify)</a:t>
            </a:r>
          </a:p>
        </p:txBody>
      </p:sp>
      <p:sp>
        <p:nvSpPr>
          <p:cNvPr id="5" name="TextBox 4">
            <a:extLst>
              <a:ext uri="{FF2B5EF4-FFF2-40B4-BE49-F238E27FC236}">
                <a16:creationId xmlns:a16="http://schemas.microsoft.com/office/drawing/2014/main" id="{75E8CD42-1CA6-EB8B-BDEB-760259ADBFE6}"/>
              </a:ext>
            </a:extLst>
          </p:cNvPr>
          <p:cNvSpPr txBox="1"/>
          <p:nvPr/>
        </p:nvSpPr>
        <p:spPr>
          <a:xfrm>
            <a:off x="8238146" y="5031291"/>
            <a:ext cx="3033757"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An hour long</a:t>
            </a:r>
          </a:p>
        </p:txBody>
      </p:sp>
      <p:pic>
        <p:nvPicPr>
          <p:cNvPr id="7" name="Picture 6">
            <a:extLst>
              <a:ext uri="{FF2B5EF4-FFF2-40B4-BE49-F238E27FC236}">
                <a16:creationId xmlns:a16="http://schemas.microsoft.com/office/drawing/2014/main" id="{0CEE822D-8C38-7AF4-B250-B06632F37A63}"/>
              </a:ext>
            </a:extLst>
          </p:cNvPr>
          <p:cNvPicPr>
            <a:picLocks noChangeAspect="1"/>
          </p:cNvPicPr>
          <p:nvPr/>
        </p:nvPicPr>
        <p:blipFill>
          <a:blip r:embed="rId3"/>
          <a:stretch>
            <a:fillRect/>
          </a:stretch>
        </p:blipFill>
        <p:spPr>
          <a:xfrm>
            <a:off x="418744" y="1488036"/>
            <a:ext cx="7024643" cy="2323388"/>
          </a:xfrm>
          <a:prstGeom prst="rect">
            <a:avLst/>
          </a:prstGeom>
        </p:spPr>
      </p:pic>
      <p:sp>
        <p:nvSpPr>
          <p:cNvPr id="8" name="TextBox 7">
            <a:extLst>
              <a:ext uri="{FF2B5EF4-FFF2-40B4-BE49-F238E27FC236}">
                <a16:creationId xmlns:a16="http://schemas.microsoft.com/office/drawing/2014/main" id="{D4E70021-FE6C-A7DC-EC89-719CE5EE883B}"/>
              </a:ext>
            </a:extLst>
          </p:cNvPr>
          <p:cNvSpPr txBox="1"/>
          <p:nvPr/>
        </p:nvSpPr>
        <p:spPr>
          <a:xfrm>
            <a:off x="7949013" y="2311602"/>
            <a:ext cx="3612022"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15 minutes long</a:t>
            </a:r>
          </a:p>
        </p:txBody>
      </p:sp>
    </p:spTree>
    <p:extLst>
      <p:ext uri="{BB962C8B-B14F-4D97-AF65-F5344CB8AC3E}">
        <p14:creationId xmlns:p14="http://schemas.microsoft.com/office/powerpoint/2010/main" val="299582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B6C27-3932-4BC0-8C44-04B94C0A0F40}"/>
              </a:ext>
            </a:extLst>
          </p:cNvPr>
          <p:cNvSpPr txBox="1"/>
          <p:nvPr/>
        </p:nvSpPr>
        <p:spPr>
          <a:xfrm>
            <a:off x="4419600" y="11509"/>
            <a:ext cx="3657600" cy="1446550"/>
          </a:xfrm>
          <a:prstGeom prst="rect">
            <a:avLst/>
          </a:prstGeom>
          <a:noFill/>
        </p:spPr>
        <p:txBody>
          <a:bodyPr wrap="square" rtlCol="0">
            <a:spAutoFit/>
          </a:bodyPr>
          <a:lstStyle/>
          <a:p>
            <a:pPr algn="ctr"/>
            <a:r>
              <a:rPr lang="en-US" sz="4400" b="1" dirty="0">
                <a:solidFill>
                  <a:prstClr val="black"/>
                </a:solidFill>
                <a:latin typeface="Brush Script MT" panose="03060802040406070304" pitchFamily="66" charset="0"/>
                <a:cs typeface="Arial" panose="020B0604020202020204" pitchFamily="34" charset="0"/>
              </a:rPr>
              <a:t>Some of the Things I Like</a:t>
            </a:r>
          </a:p>
        </p:txBody>
      </p:sp>
      <p:pic>
        <p:nvPicPr>
          <p:cNvPr id="4" name="Picture 3" descr="A garden with water in the background&#10;&#10;Description automatically generated">
            <a:extLst>
              <a:ext uri="{FF2B5EF4-FFF2-40B4-BE49-F238E27FC236}">
                <a16:creationId xmlns:a16="http://schemas.microsoft.com/office/drawing/2014/main" id="{87BCF0B4-4D21-4978-9F6A-2CF2E7824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5143415"/>
            <a:ext cx="2438400" cy="1501914"/>
          </a:xfrm>
          <a:prstGeom prst="rect">
            <a:avLst/>
          </a:prstGeom>
        </p:spPr>
      </p:pic>
      <p:pic>
        <p:nvPicPr>
          <p:cNvPr id="6" name="Picture 5" descr="A group of palm trees next to a body of water&#10;&#10;Description automatically generated">
            <a:extLst>
              <a:ext uri="{FF2B5EF4-FFF2-40B4-BE49-F238E27FC236}">
                <a16:creationId xmlns:a16="http://schemas.microsoft.com/office/drawing/2014/main" id="{35F35B5D-1E40-4262-886B-2B70E9A37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424" y="1241286"/>
            <a:ext cx="2619376" cy="1501914"/>
          </a:xfrm>
          <a:prstGeom prst="rect">
            <a:avLst/>
          </a:prstGeom>
        </p:spPr>
      </p:pic>
      <p:pic>
        <p:nvPicPr>
          <p:cNvPr id="9218" name="Picture 2" descr="Jimmy Buffett Reschedules Three Florida Shows - Margaritaville Blog">
            <a:extLst>
              <a:ext uri="{FF2B5EF4-FFF2-40B4-BE49-F238E27FC236}">
                <a16:creationId xmlns:a16="http://schemas.microsoft.com/office/drawing/2014/main" id="{27792383-1203-4AA0-BCD1-A2881996F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141" y="1431344"/>
            <a:ext cx="2526261" cy="1578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og wearing a red and white sign&#10;&#10;Description automatically generated">
            <a:extLst>
              <a:ext uri="{FF2B5EF4-FFF2-40B4-BE49-F238E27FC236}">
                <a16:creationId xmlns:a16="http://schemas.microsoft.com/office/drawing/2014/main" id="{2B72E5F3-E200-4008-B684-BFDFB660C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6424" y="3065242"/>
            <a:ext cx="2619376" cy="1740776"/>
          </a:xfrm>
          <a:prstGeom prst="rect">
            <a:avLst/>
          </a:prstGeom>
        </p:spPr>
      </p:pic>
      <p:pic>
        <p:nvPicPr>
          <p:cNvPr id="15" name="Picture 14" descr="A person standing in front of a television&#10;&#10;Description automatically generated">
            <a:extLst>
              <a:ext uri="{FF2B5EF4-FFF2-40B4-BE49-F238E27FC236}">
                <a16:creationId xmlns:a16="http://schemas.microsoft.com/office/drawing/2014/main" id="{5BF899D1-3683-4436-9B44-E70AF3AD3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0" y="3065242"/>
            <a:ext cx="2438400" cy="1803617"/>
          </a:xfrm>
          <a:prstGeom prst="rect">
            <a:avLst/>
          </a:prstGeom>
        </p:spPr>
      </p:pic>
      <p:pic>
        <p:nvPicPr>
          <p:cNvPr id="9220" name="Picture 4" descr="Golf - Jennings Mill Country Club">
            <a:extLst>
              <a:ext uri="{FF2B5EF4-FFF2-40B4-BE49-F238E27FC236}">
                <a16:creationId xmlns:a16="http://schemas.microsoft.com/office/drawing/2014/main" id="{CA4218E0-0965-402F-9669-E13612241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513" y="5128061"/>
            <a:ext cx="2528888" cy="151726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30 Best Bucket List Trips For Your Lifetime: Your Ultimate Las Vegas!">
            <a:extLst>
              <a:ext uri="{FF2B5EF4-FFF2-40B4-BE49-F238E27FC236}">
                <a16:creationId xmlns:a16="http://schemas.microsoft.com/office/drawing/2014/main" id="{2EA21141-FC0F-482B-AA74-534A2BED18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2513" y="3128083"/>
            <a:ext cx="2528888" cy="17407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46B5DEA-8533-46FF-A3E5-E3751EC0BC75}"/>
              </a:ext>
            </a:extLst>
          </p:cNvPr>
          <p:cNvPicPr>
            <a:picLocks noChangeAspect="1"/>
          </p:cNvPicPr>
          <p:nvPr/>
        </p:nvPicPr>
        <p:blipFill>
          <a:blip r:embed="rId10"/>
          <a:stretch>
            <a:fillRect/>
          </a:stretch>
        </p:blipFill>
        <p:spPr>
          <a:xfrm>
            <a:off x="1863286" y="5128061"/>
            <a:ext cx="2632515" cy="1517267"/>
          </a:xfrm>
          <a:prstGeom prst="rect">
            <a:avLst/>
          </a:prstGeom>
        </p:spPr>
      </p:pic>
      <p:pic>
        <p:nvPicPr>
          <p:cNvPr id="5" name="Picture 4">
            <a:extLst>
              <a:ext uri="{FF2B5EF4-FFF2-40B4-BE49-F238E27FC236}">
                <a16:creationId xmlns:a16="http://schemas.microsoft.com/office/drawing/2014/main" id="{795E74BD-8FCF-4C79-28BE-706166C25A6F}"/>
              </a:ext>
            </a:extLst>
          </p:cNvPr>
          <p:cNvPicPr>
            <a:picLocks noChangeAspect="1"/>
          </p:cNvPicPr>
          <p:nvPr/>
        </p:nvPicPr>
        <p:blipFill>
          <a:blip r:embed="rId11"/>
          <a:stretch>
            <a:fillRect/>
          </a:stretch>
        </p:blipFill>
        <p:spPr>
          <a:xfrm>
            <a:off x="7777791" y="1322616"/>
            <a:ext cx="2438400" cy="1578114"/>
          </a:xfrm>
          <a:prstGeom prst="rect">
            <a:avLst/>
          </a:prstGeom>
        </p:spPr>
      </p:pic>
    </p:spTree>
    <p:extLst>
      <p:ext uri="{BB962C8B-B14F-4D97-AF65-F5344CB8AC3E}">
        <p14:creationId xmlns:p14="http://schemas.microsoft.com/office/powerpoint/2010/main" val="253536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3AD019-2F5D-050E-7EDE-86D6C6D3AC11}"/>
              </a:ext>
            </a:extLst>
          </p:cNvPr>
          <p:cNvPicPr>
            <a:picLocks noChangeAspect="1"/>
          </p:cNvPicPr>
          <p:nvPr/>
        </p:nvPicPr>
        <p:blipFill>
          <a:blip r:embed="rId2"/>
          <a:stretch>
            <a:fillRect/>
          </a:stretch>
        </p:blipFill>
        <p:spPr>
          <a:xfrm>
            <a:off x="0" y="0"/>
            <a:ext cx="12192000" cy="6742545"/>
          </a:xfrm>
          <a:prstGeom prst="rect">
            <a:avLst/>
          </a:prstGeom>
        </p:spPr>
      </p:pic>
      <p:sp>
        <p:nvSpPr>
          <p:cNvPr id="4" name="TextBox 3">
            <a:extLst>
              <a:ext uri="{FF2B5EF4-FFF2-40B4-BE49-F238E27FC236}">
                <a16:creationId xmlns:a16="http://schemas.microsoft.com/office/drawing/2014/main" id="{3DDC200F-62CB-366C-BC58-D99A53CEC4B9}"/>
              </a:ext>
            </a:extLst>
          </p:cNvPr>
          <p:cNvSpPr txBox="1"/>
          <p:nvPr/>
        </p:nvSpPr>
        <p:spPr>
          <a:xfrm>
            <a:off x="10067636" y="5560291"/>
            <a:ext cx="1006764" cy="67425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6778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AAD9-BDF0-2444-9AD2-004F1F3E90D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Teaching Assistant</a:t>
            </a:r>
          </a:p>
        </p:txBody>
      </p:sp>
      <p:sp>
        <p:nvSpPr>
          <p:cNvPr id="6" name="TextBox 5">
            <a:extLst>
              <a:ext uri="{FF2B5EF4-FFF2-40B4-BE49-F238E27FC236}">
                <a16:creationId xmlns:a16="http://schemas.microsoft.com/office/drawing/2014/main" id="{3A75C488-F1AF-8B4B-8AE5-DE33C182CF12}"/>
              </a:ext>
            </a:extLst>
          </p:cNvPr>
          <p:cNvSpPr txBox="1"/>
          <p:nvPr/>
        </p:nvSpPr>
        <p:spPr>
          <a:xfrm>
            <a:off x="4639411" y="1660783"/>
            <a:ext cx="7377283"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Jason Qu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2</a:t>
            </a:r>
            <a:r>
              <a:rPr lang="en-US" sz="2800" baseline="30000" dirty="0">
                <a:solidFill>
                  <a:prstClr val="black"/>
                </a:solidFill>
                <a:latin typeface="Calibri" panose="020F0502020204030204"/>
              </a:rPr>
              <a:t>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year PhD Student in MIS at Terry College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Bachelor’s degree in Accounting from University of Alaba</a:t>
            </a:r>
            <a:r>
              <a:rPr lang="en-US" sz="2800" dirty="0">
                <a:solidFill>
                  <a:prstClr val="black"/>
                </a:solidFill>
                <a:latin typeface="Calibri" panose="020F0502020204030204"/>
              </a:rPr>
              <a:t>ma</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Master’s degree in MIS from </a:t>
            </a:r>
            <a:r>
              <a:rPr lang="en-US" sz="2800" dirty="0">
                <a:solidFill>
                  <a:prstClr val="black"/>
                </a:solidFill>
                <a:latin typeface="Calibri" panose="020F0502020204030204"/>
              </a:rPr>
              <a:t>Georgia Washington University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Full Stack Engineer in HSBC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P</a:t>
            </a:r>
            <a:r>
              <a:rPr lang="en-US" altLang="zh-CN" sz="2800" dirty="0">
                <a:solidFill>
                  <a:prstClr val="black"/>
                </a:solidFill>
                <a:latin typeface="Calibri" panose="020F0502020204030204"/>
              </a:rPr>
              <a:t>rogram Analyst in the Federal Department of Transportation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Analyst at </a:t>
            </a:r>
            <a:r>
              <a:rPr lang="en-US" sz="2800" dirty="0">
                <a:solidFill>
                  <a:prstClr val="black"/>
                </a:solidFill>
                <a:latin typeface="Calibri" panose="020F0502020204030204"/>
              </a:rPr>
              <a:t>ConnectYourCare(Optum)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Research Interests: Platform Ecosystem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person in a suit and tie&#10;&#10;Description automatically generated">
            <a:extLst>
              <a:ext uri="{FF2B5EF4-FFF2-40B4-BE49-F238E27FC236}">
                <a16:creationId xmlns:a16="http://schemas.microsoft.com/office/drawing/2014/main" id="{8856BFC7-540D-BD1C-48AD-431A0553F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66544"/>
            <a:ext cx="3432048" cy="3498233"/>
          </a:xfrm>
          <a:prstGeom prst="rect">
            <a:avLst/>
          </a:prstGeom>
        </p:spPr>
      </p:pic>
    </p:spTree>
    <p:extLst>
      <p:ext uri="{BB962C8B-B14F-4D97-AF65-F5344CB8AC3E}">
        <p14:creationId xmlns:p14="http://schemas.microsoft.com/office/powerpoint/2010/main" val="166100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Course Objectives</a:t>
            </a:r>
          </a:p>
        </p:txBody>
      </p:sp>
      <p:sp>
        <p:nvSpPr>
          <p:cNvPr id="3" name="Content Placeholder 2"/>
          <p:cNvSpPr>
            <a:spLocks noGrp="1"/>
          </p:cNvSpPr>
          <p:nvPr>
            <p:ph idx="1"/>
          </p:nvPr>
        </p:nvSpPr>
        <p:spPr>
          <a:xfrm>
            <a:off x="609600" y="1600201"/>
            <a:ext cx="10972800" cy="5108248"/>
          </a:xfrm>
        </p:spPr>
        <p:txBody>
          <a:bodyPr>
            <a:normAutofit/>
          </a:bodyPr>
          <a:lstStyle/>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become familiar with data science/business analytics</a:t>
            </a:r>
          </a:p>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learn the various kinds of analytics</a:t>
            </a:r>
          </a:p>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understand connecting the business and data science strategies</a:t>
            </a:r>
          </a:p>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learn the business uses and value of data science</a:t>
            </a:r>
          </a:p>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learn the developmental methodologies for data science </a:t>
            </a:r>
          </a:p>
          <a:p>
            <a:pPr>
              <a:spcBef>
                <a:spcPts val="0"/>
              </a:spcBef>
              <a:buFont typeface="Symbol"/>
              <a:buChar char=""/>
            </a:pPr>
            <a:r>
              <a:rPr lang="en-US" dirty="0">
                <a:latin typeface="Arial" panose="020B0604020202020204" pitchFamily="34" charset="0"/>
                <a:ea typeface="Times New Roman"/>
                <a:cs typeface="Arial" panose="020B0604020202020204" pitchFamily="34" charset="0"/>
              </a:rPr>
              <a:t>To experience hands-on data science predictive modeling</a:t>
            </a:r>
          </a:p>
          <a:p>
            <a:endParaRPr lang="en-US" dirty="0"/>
          </a:p>
        </p:txBody>
      </p:sp>
    </p:spTree>
    <p:extLst>
      <p:ext uri="{BB962C8B-B14F-4D97-AF65-F5344CB8AC3E}">
        <p14:creationId xmlns:p14="http://schemas.microsoft.com/office/powerpoint/2010/main" val="465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3C54-4E15-6D81-0FEB-127DBA254C86}"/>
              </a:ext>
            </a:extLst>
          </p:cNvPr>
          <p:cNvSpPr>
            <a:spLocks noGrp="1"/>
          </p:cNvSpPr>
          <p:nvPr>
            <p:ph type="title"/>
          </p:nvPr>
        </p:nvSpPr>
        <p:spPr>
          <a:xfrm>
            <a:off x="609600" y="69539"/>
            <a:ext cx="10972800" cy="1143000"/>
          </a:xfrm>
        </p:spPr>
        <p:txBody>
          <a:bodyPr/>
          <a:lstStyle/>
          <a:p>
            <a:r>
              <a:rPr lang="en-US" sz="4400" b="1" dirty="0">
                <a:latin typeface="Arial" panose="020B0604020202020204" pitchFamily="34" charset="0"/>
                <a:cs typeface="Arial" panose="020B0604020202020204" pitchFamily="34" charset="0"/>
              </a:rPr>
              <a:t>More Course Objectives</a:t>
            </a:r>
            <a:endParaRPr lang="en-US" dirty="0"/>
          </a:p>
        </p:txBody>
      </p:sp>
      <p:sp>
        <p:nvSpPr>
          <p:cNvPr id="3" name="Content Placeholder 2">
            <a:extLst>
              <a:ext uri="{FF2B5EF4-FFF2-40B4-BE49-F238E27FC236}">
                <a16:creationId xmlns:a16="http://schemas.microsoft.com/office/drawing/2014/main" id="{E72081DB-FD79-0A2D-3621-15C1C46F4A64}"/>
              </a:ext>
            </a:extLst>
          </p:cNvPr>
          <p:cNvSpPr>
            <a:spLocks noGrp="1"/>
          </p:cNvSpPr>
          <p:nvPr>
            <p:ph idx="1"/>
          </p:nvPr>
        </p:nvSpPr>
        <p:spPr>
          <a:xfrm>
            <a:off x="609600" y="1287107"/>
            <a:ext cx="10972800" cy="5168068"/>
          </a:xfrm>
        </p:spPr>
        <p:txBody>
          <a:bodyPr/>
          <a:lstStyle/>
          <a:p>
            <a:r>
              <a:rPr lang="en-US" sz="3200" dirty="0">
                <a:latin typeface="Arial" panose="020B0604020202020204" pitchFamily="34" charset="0"/>
                <a:ea typeface="Times New Roman"/>
                <a:cs typeface="Arial" panose="020B0604020202020204" pitchFamily="34" charset="0"/>
              </a:rPr>
              <a:t>To learn about the required data science infrastructure</a:t>
            </a:r>
          </a:p>
          <a:p>
            <a:r>
              <a:rPr lang="en-US" sz="3200" dirty="0">
                <a:latin typeface="Arial" panose="020B0604020202020204" pitchFamily="34" charset="0"/>
                <a:ea typeface="Times New Roman"/>
                <a:cs typeface="Arial" panose="020B0604020202020204" pitchFamily="34" charset="0"/>
              </a:rPr>
              <a:t>To learn about the various data science software alternatives</a:t>
            </a:r>
          </a:p>
          <a:p>
            <a:r>
              <a:rPr lang="en-US" dirty="0">
                <a:latin typeface="Arial" panose="020B0604020202020204" pitchFamily="34" charset="0"/>
                <a:ea typeface="Times New Roman"/>
                <a:cs typeface="Arial" panose="020B0604020202020204" pitchFamily="34" charset="0"/>
              </a:rPr>
              <a:t>To learn the use and development of AI applications</a:t>
            </a:r>
          </a:p>
          <a:p>
            <a:r>
              <a:rPr lang="en-US" sz="3200" dirty="0">
                <a:latin typeface="Arial" panose="020B0604020202020204" pitchFamily="34" charset="0"/>
                <a:ea typeface="Times New Roman"/>
                <a:cs typeface="Arial" panose="020B0604020202020204" pitchFamily="34" charset="0"/>
              </a:rPr>
              <a:t>To learn the legal and ethical issues associated with data science </a:t>
            </a:r>
          </a:p>
          <a:p>
            <a:r>
              <a:rPr lang="en-US" sz="3200" dirty="0">
                <a:latin typeface="Arial" panose="020B0604020202020204" pitchFamily="34" charset="0"/>
                <a:ea typeface="Times New Roman"/>
                <a:cs typeface="Arial" panose="020B0604020202020204" pitchFamily="34" charset="0"/>
              </a:rPr>
              <a:t>To learn career opportunities in data science</a:t>
            </a:r>
          </a:p>
          <a:p>
            <a:r>
              <a:rPr lang="en-US" sz="3200" dirty="0">
                <a:latin typeface="Arial" panose="020B0604020202020204" pitchFamily="34" charset="0"/>
                <a:ea typeface="Times New Roman"/>
                <a:cs typeface="Arial" panose="020B0604020202020204" pitchFamily="34" charset="0"/>
              </a:rPr>
              <a:t>To be a savvy entrant into the data science workplace</a:t>
            </a:r>
          </a:p>
          <a:p>
            <a:endParaRPr lang="en-US" sz="3200" dirty="0">
              <a:latin typeface="Arial" panose="020B0604020202020204" pitchFamily="34" charset="0"/>
              <a:ea typeface="Times New Roman"/>
              <a:cs typeface="Arial" panose="020B0604020202020204" pitchFamily="34" charset="0"/>
            </a:endParaRPr>
          </a:p>
          <a:p>
            <a:endParaRPr lang="en-US" sz="3200" dirty="0">
              <a:latin typeface="Arial" panose="020B0604020202020204" pitchFamily="34" charset="0"/>
              <a:ea typeface="Times New Roman"/>
              <a:cs typeface="Arial" panose="020B0604020202020204" pitchFamily="34" charset="0"/>
            </a:endParaRPr>
          </a:p>
          <a:p>
            <a:endParaRPr lang="en-US" sz="3200" dirty="0">
              <a:latin typeface="Arial" panose="020B0604020202020204" pitchFamily="34" charset="0"/>
              <a:ea typeface="Times New Roman"/>
              <a:cs typeface="Arial" panose="020B0604020202020204" pitchFamily="34" charset="0"/>
            </a:endParaRPr>
          </a:p>
          <a:p>
            <a:endParaRPr lang="en-US" sz="3200" dirty="0">
              <a:latin typeface="Arial" panose="020B0604020202020204" pitchFamily="34" charset="0"/>
              <a:ea typeface="Times New Roman"/>
              <a:cs typeface="Arial" panose="020B0604020202020204" pitchFamily="34" charset="0"/>
            </a:endParaRPr>
          </a:p>
          <a:p>
            <a:endParaRPr lang="en-US" sz="3200" dirty="0">
              <a:latin typeface="Arial" panose="020B0604020202020204" pitchFamily="34" charset="0"/>
              <a:ea typeface="Times New Roman"/>
              <a:cs typeface="Arial" panose="020B0604020202020204" pitchFamily="34" charset="0"/>
            </a:endParaRPr>
          </a:p>
          <a:p>
            <a:endParaRPr lang="en-US" dirty="0"/>
          </a:p>
        </p:txBody>
      </p:sp>
    </p:spTree>
    <p:extLst>
      <p:ext uri="{BB962C8B-B14F-4D97-AF65-F5344CB8AC3E}">
        <p14:creationId xmlns:p14="http://schemas.microsoft.com/office/powerpoint/2010/main" val="22907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1143000"/>
          </a:xfrm>
        </p:spPr>
        <p:txBody>
          <a:bodyPr>
            <a:normAutofit fontScale="90000"/>
          </a:bodyPr>
          <a:lstStyle/>
          <a:p>
            <a:r>
              <a:rPr lang="en-US" sz="4000" b="1" dirty="0">
                <a:latin typeface="Arial" panose="020B0604020202020204" pitchFamily="34" charset="0"/>
                <a:cs typeface="Arial" panose="020B0604020202020204" pitchFamily="34" charset="0"/>
              </a:rPr>
              <a:t>Primary Course Objective: Don’t Be This Guy When You Go To Work</a:t>
            </a:r>
            <a:r>
              <a:rPr lang="en-US" dirty="0"/>
              <a:t> </a:t>
            </a:r>
          </a:p>
        </p:txBody>
      </p:sp>
      <p:pic>
        <p:nvPicPr>
          <p:cNvPr id="921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810000" y="2514601"/>
            <a:ext cx="4572000" cy="297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20058979">
            <a:off x="2286000" y="2667000"/>
            <a:ext cx="1981200" cy="369332"/>
          </a:xfrm>
          <a:prstGeom prst="rect">
            <a:avLst/>
          </a:prstGeom>
          <a:noFill/>
        </p:spPr>
        <p:txBody>
          <a:bodyPr wrap="square" rtlCol="0">
            <a:spAutoFit/>
          </a:bodyPr>
          <a:lstStyle/>
          <a:p>
            <a:r>
              <a:rPr lang="en-US" dirty="0">
                <a:solidFill>
                  <a:prstClr val="black"/>
                </a:solidFill>
                <a:latin typeface="Calibri"/>
              </a:rPr>
              <a:t>I didn’t know that</a:t>
            </a:r>
          </a:p>
        </p:txBody>
      </p:sp>
      <p:sp>
        <p:nvSpPr>
          <p:cNvPr id="6" name="TextBox 5"/>
          <p:cNvSpPr txBox="1"/>
          <p:nvPr/>
        </p:nvSpPr>
        <p:spPr>
          <a:xfrm rot="1816071">
            <a:off x="9144000" y="2362200"/>
            <a:ext cx="914400" cy="369332"/>
          </a:xfrm>
          <a:prstGeom prst="rect">
            <a:avLst/>
          </a:prstGeom>
          <a:noFill/>
        </p:spPr>
        <p:txBody>
          <a:bodyPr wrap="square" rtlCol="0">
            <a:spAutoFit/>
          </a:bodyPr>
          <a:lstStyle/>
          <a:p>
            <a:r>
              <a:rPr lang="en-US" dirty="0">
                <a:solidFill>
                  <a:prstClr val="black"/>
                </a:solidFill>
                <a:latin typeface="Calibri"/>
              </a:rPr>
              <a:t>Really?</a:t>
            </a:r>
          </a:p>
        </p:txBody>
      </p:sp>
      <p:sp>
        <p:nvSpPr>
          <p:cNvPr id="7" name="TextBox 6"/>
          <p:cNvSpPr txBox="1"/>
          <p:nvPr/>
        </p:nvSpPr>
        <p:spPr>
          <a:xfrm rot="916441">
            <a:off x="2133600" y="4648200"/>
            <a:ext cx="1143000" cy="381000"/>
          </a:xfrm>
          <a:prstGeom prst="rect">
            <a:avLst/>
          </a:prstGeom>
          <a:noFill/>
        </p:spPr>
        <p:txBody>
          <a:bodyPr wrap="square" rtlCol="0">
            <a:spAutoFit/>
          </a:bodyPr>
          <a:lstStyle/>
          <a:p>
            <a:r>
              <a:rPr lang="en-US" dirty="0">
                <a:solidFill>
                  <a:prstClr val="black"/>
                </a:solidFill>
                <a:latin typeface="Calibri"/>
              </a:rPr>
              <a:t>WTF?</a:t>
            </a:r>
          </a:p>
        </p:txBody>
      </p:sp>
      <p:sp>
        <p:nvSpPr>
          <p:cNvPr id="8" name="TextBox 7"/>
          <p:cNvSpPr txBox="1"/>
          <p:nvPr/>
        </p:nvSpPr>
        <p:spPr>
          <a:xfrm rot="611525">
            <a:off x="8707107" y="3677131"/>
            <a:ext cx="1524000" cy="646331"/>
          </a:xfrm>
          <a:prstGeom prst="rect">
            <a:avLst/>
          </a:prstGeom>
          <a:noFill/>
        </p:spPr>
        <p:txBody>
          <a:bodyPr wrap="square" rtlCol="0">
            <a:spAutoFit/>
          </a:bodyPr>
          <a:lstStyle/>
          <a:p>
            <a:r>
              <a:rPr lang="en-US" dirty="0">
                <a:solidFill>
                  <a:prstClr val="black"/>
                </a:solidFill>
                <a:latin typeface="Calibri"/>
              </a:rPr>
              <a:t>I’m supposed to do that?</a:t>
            </a:r>
          </a:p>
        </p:txBody>
      </p:sp>
      <p:sp>
        <p:nvSpPr>
          <p:cNvPr id="9" name="TextBox 8"/>
          <p:cNvSpPr txBox="1"/>
          <p:nvPr/>
        </p:nvSpPr>
        <p:spPr>
          <a:xfrm>
            <a:off x="2971800" y="5943601"/>
            <a:ext cx="2743200" cy="646331"/>
          </a:xfrm>
          <a:prstGeom prst="rect">
            <a:avLst/>
          </a:prstGeom>
          <a:noFill/>
        </p:spPr>
        <p:txBody>
          <a:bodyPr wrap="square" rtlCol="0">
            <a:spAutoFit/>
          </a:bodyPr>
          <a:lstStyle/>
          <a:p>
            <a:r>
              <a:rPr lang="en-US" dirty="0">
                <a:solidFill>
                  <a:prstClr val="black"/>
                </a:solidFill>
                <a:latin typeface="Calibri"/>
              </a:rPr>
              <a:t>You mean, I’m supposed to create business value?</a:t>
            </a:r>
          </a:p>
        </p:txBody>
      </p:sp>
      <p:sp>
        <p:nvSpPr>
          <p:cNvPr id="10" name="TextBox 9"/>
          <p:cNvSpPr txBox="1"/>
          <p:nvPr/>
        </p:nvSpPr>
        <p:spPr>
          <a:xfrm>
            <a:off x="6705600" y="5930246"/>
            <a:ext cx="2209800" cy="646331"/>
          </a:xfrm>
          <a:prstGeom prst="rect">
            <a:avLst/>
          </a:prstGeom>
          <a:noFill/>
        </p:spPr>
        <p:txBody>
          <a:bodyPr wrap="square" rtlCol="0">
            <a:spAutoFit/>
          </a:bodyPr>
          <a:lstStyle/>
          <a:p>
            <a:r>
              <a:rPr lang="en-US" dirty="0">
                <a:solidFill>
                  <a:prstClr val="black"/>
                </a:solidFill>
                <a:latin typeface="Calibri"/>
              </a:rPr>
              <a:t>Is this what data scientists really do?</a:t>
            </a:r>
          </a:p>
        </p:txBody>
      </p:sp>
      <p:pic>
        <p:nvPicPr>
          <p:cNvPr id="3" name="Recorded Sound">
            <a:hlinkClick r:id="" action="ppaction://media"/>
            <a:extLst>
              <a:ext uri="{FF2B5EF4-FFF2-40B4-BE49-F238E27FC236}">
                <a16:creationId xmlns:a16="http://schemas.microsoft.com/office/drawing/2014/main" id="{56C90B22-56A4-4F34-8008-14D05085D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8151" y="5663458"/>
            <a:ext cx="609600" cy="609600"/>
          </a:xfrm>
          <a:prstGeom prst="rect">
            <a:avLst/>
          </a:prstGeom>
        </p:spPr>
      </p:pic>
    </p:spTree>
    <p:extLst>
      <p:ext uri="{BB962C8B-B14F-4D97-AF65-F5344CB8AC3E}">
        <p14:creationId xmlns:p14="http://schemas.microsoft.com/office/powerpoint/2010/main" val="1089164737"/>
      </p:ext>
    </p:extLst>
  </p:cSld>
  <p:clrMapOvr>
    <a:masterClrMapping/>
  </p:clrMapOvr>
  <mc:AlternateContent xmlns:mc="http://schemas.openxmlformats.org/markup-compatibility/2006" xmlns:p14="http://schemas.microsoft.com/office/powerpoint/2010/main">
    <mc:Choice Requires="p14">
      <p:transition spd="slow" p14:dur="2000" advTm="25395"/>
    </mc:Choice>
    <mc:Fallback xmlns="">
      <p:transition spd="slow" advTm="25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1E1CF-A817-7DA1-1876-43532E08986C}"/>
              </a:ext>
            </a:extLst>
          </p:cNvPr>
          <p:cNvSpPr txBox="1"/>
          <p:nvPr/>
        </p:nvSpPr>
        <p:spPr>
          <a:xfrm>
            <a:off x="1982625" y="1068224"/>
            <a:ext cx="6896456"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Course Organization in eLC</a:t>
            </a:r>
          </a:p>
        </p:txBody>
      </p:sp>
    </p:spTree>
    <p:extLst>
      <p:ext uri="{BB962C8B-B14F-4D97-AF65-F5344CB8AC3E}">
        <p14:creationId xmlns:p14="http://schemas.microsoft.com/office/powerpoint/2010/main" val="335509263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CF17856AE08747B95A5E7BBBB88C8E" ma:contentTypeVersion="4" ma:contentTypeDescription="Create a new document." ma:contentTypeScope="" ma:versionID="cfba18a9f0aca5143f63aaf8350df2e1">
  <xsd:schema xmlns:xsd="http://www.w3.org/2001/XMLSchema" xmlns:xs="http://www.w3.org/2001/XMLSchema" xmlns:p="http://schemas.microsoft.com/office/2006/metadata/properties" xmlns:ns3="3cad48c8-83bb-4a3c-96ae-7e71d885e482" targetNamespace="http://schemas.microsoft.com/office/2006/metadata/properties" ma:root="true" ma:fieldsID="b2827c80e6b8e0e427592f9ee00439ce" ns3:_="">
    <xsd:import namespace="3cad48c8-83bb-4a3c-96ae-7e71d885e48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ad48c8-83bb-4a3c-96ae-7e71d885e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14DD97-6CE9-4ACF-9B17-9830F12C38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ad48c8-83bb-4a3c-96ae-7e71d885e4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4AC3C7-C3A3-48CF-95C2-1999005766D9}">
  <ds:schemaRefs>
    <ds:schemaRef ds:uri="http://schemas.microsoft.com/sharepoint/v3/contenttype/forms"/>
  </ds:schemaRefs>
</ds:datastoreItem>
</file>

<file path=customXml/itemProps3.xml><?xml version="1.0" encoding="utf-8"?>
<ds:datastoreItem xmlns:ds="http://schemas.openxmlformats.org/officeDocument/2006/customXml" ds:itemID="{E91BFC92-FC19-48DA-A3D2-6079791D15F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cad48c8-83bb-4a3c-96ae-7e71d885e48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76610</TotalTime>
  <Words>771</Words>
  <Application>Microsoft Office PowerPoint</Application>
  <PresentationFormat>Widescreen</PresentationFormat>
  <Paragraphs>107</Paragraphs>
  <Slides>21</Slides>
  <Notes>4</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 Unicode MS</vt:lpstr>
      <vt:lpstr>Arial</vt:lpstr>
      <vt:lpstr>Brush Script MT</vt:lpstr>
      <vt:lpstr>Calibri</vt:lpstr>
      <vt:lpstr>Calibri Light</vt:lpstr>
      <vt:lpstr>Symbol</vt:lpstr>
      <vt:lpstr>Times New Roman</vt:lpstr>
      <vt:lpstr>1_Office Theme</vt:lpstr>
      <vt:lpstr>Office Theme</vt:lpstr>
      <vt:lpstr>3_Default Design</vt:lpstr>
      <vt:lpstr>MIST 6360 Introduction to Business Analytics</vt:lpstr>
      <vt:lpstr>PowerPoint Presentation</vt:lpstr>
      <vt:lpstr>PowerPoint Presentation</vt:lpstr>
      <vt:lpstr>PowerPoint Presentation</vt:lpstr>
      <vt:lpstr>Teaching Assistant</vt:lpstr>
      <vt:lpstr>Course Objectives</vt:lpstr>
      <vt:lpstr>More Course Objectives</vt:lpstr>
      <vt:lpstr>Primary Course Objective: Don’t Be This Guy When You Go To Work </vt:lpstr>
      <vt:lpstr>PowerPoint Presentation</vt:lpstr>
      <vt:lpstr>PowerPoint Presentation</vt:lpstr>
      <vt:lpstr>The Analytics Application “Stack”</vt:lpstr>
      <vt:lpstr>PowerPoint Presentation</vt:lpstr>
      <vt:lpstr>PowerPoint Presentation</vt:lpstr>
      <vt:lpstr>PowerPoint Presentation</vt:lpstr>
      <vt:lpstr>PowerPoint Presentation</vt:lpstr>
      <vt:lpstr>Transactional Systems</vt:lpstr>
      <vt:lpstr>Analytics</vt:lpstr>
      <vt:lpstr>Building Models and Systems Are Different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MIST 6360 Introduction to Business Analytics</dc:title>
  <dc:creator>Hugh J Watson</dc:creator>
  <cp:lastModifiedBy>Hugh J Watson</cp:lastModifiedBy>
  <cp:revision>73</cp:revision>
  <dcterms:created xsi:type="dcterms:W3CDTF">2020-05-31T12:25:56Z</dcterms:created>
  <dcterms:modified xsi:type="dcterms:W3CDTF">2024-08-11T00:01:53Z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0x010100FECF17856AE08747B95A5E7BBBB88C8E</vt:lpwstr>
  </property>
</Properties>
</file>